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12" y="-8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293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Twin's family at Brazilian camp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Ankawa Mall 4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Ankawa Mall where several hundred families are in shelter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unfinished homes at Kaznazan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Braziilian Camp 2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unfinished buildings at Kaznazan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 1 Children and Adults at Mass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 Sisters of Mosul with Christian IDP Dohuk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 Benham and Sr Diana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 128 UNIEF tents for child friendly spaces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 Friendly spaces at Cmp 128 v. 1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Erbil runion Marceline, Dusty and Iraqi Sisters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 Marcelline and Sr. Luma reunited in Erbil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Greeted at airport Lto R SRS Habiba, M therese, Arlene Marcelling, Luma and Huda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lt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lt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lt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lt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/>
        <p:spPr>
          <a:xfrm>
            <a:off x="304800" y="304800"/>
            <a:ext cx="8572500" cy="5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693924"/>
            <a:ext cx="8572500" cy="545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829117" y="6019800"/>
            <a:ext cx="7923125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Dominican Fast for Peace in Iraq, NYC</a:t>
            </a: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l="5730" t="7028" r="16144" b="7027"/>
          <a:stretch/>
        </p:blipFill>
        <p:spPr>
          <a:xfrm>
            <a:off x="1828800" y="228178"/>
            <a:ext cx="6797709" cy="562288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/>
          <p:nvPr/>
        </p:nvSpPr>
        <p:spPr>
          <a:xfrm>
            <a:off x="231027" y="224829"/>
            <a:ext cx="1254317" cy="5622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     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 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     2   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     0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    0    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    </a:t>
            </a:r>
            <a:r>
              <a:rPr lang="en-US" sz="3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-US" sz="3200" b="1" i="0" u="none" strike="noStrike" cap="none" baseline="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lang="en-US" sz="2400" b="1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t="559" r="-2448" b="-558"/>
          <a:stretch/>
        </p:blipFill>
        <p:spPr>
          <a:xfrm>
            <a:off x="1046016" y="228600"/>
            <a:ext cx="7536872" cy="51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1302326" y="5417126"/>
            <a:ext cx="7038109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Iraqi Refugee Resettlement Post card Campaign, 2008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l="13054" t="22739" r="18959" b="5384"/>
          <a:stretch/>
        </p:blipFill>
        <p:spPr>
          <a:xfrm>
            <a:off x="0" y="228600"/>
            <a:ext cx="9159838" cy="639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85800"/>
            <a:ext cx="5943599" cy="5341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6248400" y="1752600"/>
            <a:ext cx="2743199" cy="3970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Bombing of Golden Dome,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Shia Mosque in Samarra, Iraq,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147" y="62802"/>
            <a:ext cx="7627505" cy="585498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609600" y="5931187"/>
            <a:ext cx="78485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Iraqis:  Fleeing for their Lives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3941" y="112814"/>
            <a:ext cx="7736354" cy="560218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457318" y="5943600"/>
            <a:ext cx="822960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Sr. </a:t>
            </a:r>
            <a:r>
              <a:rPr lang="en-US" sz="28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Huda, </a:t>
            </a:r>
            <a:r>
              <a:rPr lang="en-US" sz="28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 and her family in IDP Center, Erbil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 l="1948"/>
          <a:stretch/>
        </p:blipFill>
        <p:spPr>
          <a:xfrm>
            <a:off x="408595" y="0"/>
            <a:ext cx="8341878" cy="52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617135" y="5181600"/>
            <a:ext cx="7924799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August 2014,  Fleeing ISIS/L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Exhausted Iraqi Christians arrive in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Erbil , IRAQ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875" y="685800"/>
            <a:ext cx="6572249" cy="496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/>
        <p:spPr>
          <a:xfrm>
            <a:off x="76200" y="272142"/>
            <a:ext cx="8991600" cy="624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111"/>
            <a:ext cx="9144000" cy="6829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4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28600"/>
            <a:ext cx="7391399" cy="624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530" y="228601"/>
            <a:ext cx="6209270" cy="633376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6431782" y="1828800"/>
            <a:ext cx="2438399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Fr. Najeeb OP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front of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IDP Center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Erbil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471074"/>
            <a:ext cx="3200399" cy="5782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004" y="455164"/>
            <a:ext cx="4953000" cy="5896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l="7575"/>
          <a:stretch/>
        </p:blipFill>
        <p:spPr>
          <a:xfrm>
            <a:off x="1219200" y="152400"/>
            <a:ext cx="6705599" cy="6529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 t="1769" b="7094"/>
          <a:stretch/>
        </p:blipFill>
        <p:spPr>
          <a:xfrm>
            <a:off x="1905000" y="58169"/>
            <a:ext cx="5562600" cy="6787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 l="4633" t="12601" b="5641"/>
          <a:stretch/>
        </p:blipFill>
        <p:spPr>
          <a:xfrm>
            <a:off x="0" y="509481"/>
            <a:ext cx="9144000" cy="5879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0"/>
            <a:ext cx="7010400" cy="6850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r="28108"/>
          <a:stretch/>
        </p:blipFill>
        <p:spPr>
          <a:xfrm>
            <a:off x="1219200" y="457200"/>
            <a:ext cx="6934199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76961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111"/>
            <a:ext cx="9144000" cy="6829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21734" y="-478464"/>
            <a:ext cx="6858000" cy="781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602933" y="914327"/>
            <a:ext cx="6483658" cy="510047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5257800" y="533400"/>
            <a:ext cx="3733800" cy="52014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Witnesses to a "hope which turns its face toward the future while anchoring its feet in the now.”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1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from Nadine Foley, OP, Advent, 2014 preaching 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 l="10606" t="8081" b="17374"/>
          <a:stretch/>
        </p:blipFill>
        <p:spPr>
          <a:xfrm>
            <a:off x="0" y="381000"/>
            <a:ext cx="9122730" cy="5705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 t="-1630" b="19187"/>
          <a:stretch/>
        </p:blipFill>
        <p:spPr>
          <a:xfrm>
            <a:off x="1447800" y="-76200"/>
            <a:ext cx="6476999" cy="6867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r="3590"/>
          <a:stretch/>
        </p:blipFill>
        <p:spPr>
          <a:xfrm>
            <a:off x="0" y="40451"/>
            <a:ext cx="66118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6781800" y="1600200"/>
            <a:ext cx="2362200" cy="23083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Clinic in Erbil, Iraq for Refugees 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 b="6710"/>
          <a:stretch/>
        </p:blipFill>
        <p:spPr>
          <a:xfrm>
            <a:off x="138667" y="152400"/>
            <a:ext cx="8890613" cy="647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43000" y="857250"/>
            <a:ext cx="6858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 r="23560"/>
          <a:stretch/>
        </p:blipFill>
        <p:spPr>
          <a:xfrm>
            <a:off x="838200" y="86247"/>
            <a:ext cx="7451607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914400"/>
            <a:ext cx="4267199" cy="400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1600200"/>
            <a:ext cx="4267199" cy="419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84" y="132303"/>
            <a:ext cx="8940799" cy="670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75853"/>
            <a:ext cx="8305799" cy="613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04800"/>
            <a:ext cx="7924799" cy="624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990" y="152400"/>
            <a:ext cx="7018610" cy="640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57200"/>
            <a:ext cx="4267199" cy="62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4">
            <a:alphaModFix/>
          </a:blip>
          <a:srcRect l="11681" r="14485"/>
          <a:stretch/>
        </p:blipFill>
        <p:spPr>
          <a:xfrm>
            <a:off x="4502498" y="762000"/>
            <a:ext cx="4541278" cy="5267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872" y="152400"/>
            <a:ext cx="8534399" cy="640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/>
          <p:cNvPicPr preferRelativeResize="0"/>
          <p:nvPr/>
        </p:nvPicPr>
        <p:blipFill rotWithShape="1">
          <a:blip r:embed="rId3">
            <a:alphaModFix/>
          </a:blip>
          <a:srcRect l="50000" t="38086" r="23636" b="293"/>
          <a:stretch/>
        </p:blipFill>
        <p:spPr>
          <a:xfrm>
            <a:off x="381000" y="762000"/>
            <a:ext cx="2743199" cy="525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4">
            <a:alphaModFix/>
          </a:blip>
          <a:srcRect l="37167" t="21953" r="23550"/>
          <a:stretch/>
        </p:blipFill>
        <p:spPr>
          <a:xfrm>
            <a:off x="6132385" y="580568"/>
            <a:ext cx="2481942" cy="56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5">
            <a:alphaModFix/>
          </a:blip>
          <a:srcRect t="35434" r="70822"/>
          <a:stretch/>
        </p:blipFill>
        <p:spPr>
          <a:xfrm>
            <a:off x="3276599" y="580568"/>
            <a:ext cx="2534433" cy="560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43000" y="857250"/>
            <a:ext cx="6858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 l="16550" r="4822" b="44022"/>
          <a:stretch/>
        </p:blipFill>
        <p:spPr>
          <a:xfrm rot="5400000">
            <a:off x="949035" y="803564"/>
            <a:ext cx="6858002" cy="52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861" y="3350"/>
            <a:ext cx="91439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63876" y="157481"/>
            <a:ext cx="6663848" cy="640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89564" y="598629"/>
            <a:ext cx="6773840" cy="574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11723"/>
            <a:ext cx="54863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393" y="0"/>
            <a:ext cx="8862647" cy="6646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4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/>
        </p:nvSpPr>
        <p:spPr>
          <a:xfrm>
            <a:off x="304800" y="381000"/>
            <a:ext cx="8610600" cy="58785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"Hope </a:t>
            </a:r>
            <a:r>
              <a:rPr lang="en-US" sz="32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 not an attitude that allows one to sit back and wait for God to accomplish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that for which we yearn. 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200" b="1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Rather, hope turns its face toward the future while anchoring its feet in the now</a:t>
            </a:r>
            <a:r>
              <a:rPr lang="en-US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lang="en-US" sz="3200" b="1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/>
            <a:endParaRPr lang="en-US" sz="2400" baseline="30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 algn="ctr"/>
            <a:r>
              <a:rPr lang="en-US" sz="2400" baseline="30000" dirty="0" smtClean="0">
                <a:solidFill>
                  <a:schemeClr val="bg1">
                    <a:lumMod val="85000"/>
                  </a:schemeClr>
                </a:solidFill>
              </a:rPr>
              <a:t>Source</a:t>
            </a:r>
            <a:r>
              <a:rPr lang="en-US" sz="2400" baseline="300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sz="2400" baseline="30000" dirty="0" smtClean="0">
                <a:solidFill>
                  <a:schemeClr val="bg1">
                    <a:lumMod val="85000"/>
                  </a:schemeClr>
                </a:solidFill>
              </a:rPr>
              <a:t>Marilyn </a:t>
            </a:r>
            <a:r>
              <a:rPr lang="en-US" sz="2400" baseline="30000" dirty="0">
                <a:solidFill>
                  <a:schemeClr val="bg1">
                    <a:lumMod val="85000"/>
                  </a:schemeClr>
                </a:solidFill>
              </a:rPr>
              <a:t>Chandler McIntyre, "The Hope is in the Waiting"</a:t>
            </a:r>
            <a:endParaRPr sz="2400" b="1" i="0" u="none" strike="noStrike" cap="none" baseline="0" dirty="0">
              <a:solidFill>
                <a:schemeClr val="bg1">
                  <a:lumMod val="85000"/>
                </a:schemeClr>
              </a:solidFill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b="1" i="0" u="none" strike="noStrike" cap="none" baseline="0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do we make HOPE with the Iraqi People?</a:t>
            </a:r>
            <a:endParaRPr lang="en-US" sz="4400" b="1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/>
        </p:nvSpPr>
        <p:spPr>
          <a:xfrm>
            <a:off x="457200" y="381000"/>
            <a:ext cx="8305799" cy="20621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76200" y="401934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95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ADVOCACY to the U.S. Government </a:t>
            </a:r>
            <a:r>
              <a:rPr lang="en-US" sz="395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950" b="1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85343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Pressure Central Government of Iraq and Government of Kurdistan to provide security and Infrastructure for Iraqi IDPs to remain in Iraq</a:t>
            </a:r>
          </a:p>
          <a:p>
            <a:pPr marL="457200" marR="0" lvl="0" indent="-273685" algn="l" rtl="0">
              <a:lnSpc>
                <a:spcPct val="80000"/>
              </a:lnSpc>
              <a:spcBef>
                <a:spcPts val="578"/>
              </a:spcBef>
              <a:buClr>
                <a:schemeClr val="lt1"/>
              </a:buClr>
              <a:buFont typeface="Arial"/>
              <a:buNone/>
            </a:pPr>
            <a:endParaRPr sz="29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58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Increase International Assistance in Budget to build capacity to respond to crisis in Iraq.</a:t>
            </a:r>
          </a:p>
          <a:p>
            <a:pPr marL="457200" marR="0" lvl="0" indent="-273685" algn="l" rtl="0">
              <a:lnSpc>
                <a:spcPct val="80000"/>
              </a:lnSpc>
              <a:spcBef>
                <a:spcPts val="578"/>
              </a:spcBef>
              <a:buClr>
                <a:schemeClr val="lt1"/>
              </a:buClr>
              <a:buFont typeface="Arial"/>
              <a:buNone/>
            </a:pPr>
            <a:endParaRPr sz="29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58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Expedite resettlement and increase quotas for Iraqis wanting to migrate to the United States</a:t>
            </a:r>
          </a:p>
          <a:p>
            <a:pPr marL="342900" marR="0" lvl="0" indent="-170180" algn="l" rtl="0">
              <a:lnSpc>
                <a:spcPct val="80000"/>
              </a:lnSpc>
              <a:spcBef>
                <a:spcPts val="544"/>
              </a:spcBef>
              <a:buClr>
                <a:schemeClr val="lt1"/>
              </a:buClr>
              <a:buFont typeface="Arial"/>
              <a:buNone/>
            </a:pPr>
            <a:endParaRPr sz="27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/>
        </p:nvSpPr>
        <p:spPr>
          <a:xfrm>
            <a:off x="304800" y="457200"/>
            <a:ext cx="8458200" cy="6494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Ministries of Iraqi OP Sisters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Send donation to: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1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Adrian Dominican Sisters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US" sz="4000" b="1" i="0" u="none" strike="noStrike" cap="none" baseline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memo line </a:t>
            </a:r>
            <a:r>
              <a:rPr lang="en-US" sz="4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check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 </a:t>
            </a:r>
            <a:r>
              <a:rPr lang="en-US" sz="4000" b="1" i="0" u="none" strike="noStrike" cap="none" baseline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Iraqi Sisters Fund</a:t>
            </a:r>
            <a:r>
              <a:rPr lang="en-US" sz="4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1257 East Siena Heights Drive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Adrian, Michigan 49221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6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990600"/>
            <a:ext cx="5791200" cy="3674643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1752600" y="5334000"/>
            <a:ext cx="59435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 Peace Prevail in Iraq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04800"/>
            <a:ext cx="8610599" cy="640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447800" y="-1464646"/>
            <a:ext cx="6400799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144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75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January 2015 </a:t>
            </a:r>
            <a:br>
              <a:rPr lang="en-US" sz="475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75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Statistics on IDPS</a:t>
            </a:r>
            <a:r>
              <a:rPr lang="en-US" sz="395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95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1905000" y="2438400"/>
            <a:ext cx="6362699" cy="3809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Displaced in Iraq now at 2.1 million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Women and girls remain particularly vulnerable </a:t>
            </a:r>
          </a:p>
          <a:p>
            <a:pPr marL="342900" marR="0" lvl="0" indent="-139700" algn="l" rtl="0">
              <a:spcBef>
                <a:spcPts val="640"/>
              </a:spcBef>
              <a:buClr>
                <a:schemeClr val="lt1"/>
              </a:buClr>
              <a:buFont typeface="Arial"/>
              <a:buNone/>
            </a:pPr>
            <a:endParaRPr sz="3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l="15247" t="13411" r="15095" b="18295"/>
          <a:stretch/>
        </p:blipFill>
        <p:spPr>
          <a:xfrm>
            <a:off x="381000" y="146090"/>
            <a:ext cx="8381999" cy="646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406</Words>
  <Application>Microsoft Macintosh PowerPoint</Application>
  <PresentationFormat>On-screen Show (4:3)</PresentationFormat>
  <Paragraphs>89</Paragraphs>
  <Slides>59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January 2015  Statistics on IDPS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ADVOCACY to the U.S. Government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Arlene Flaherty</dc:creator>
  <cp:lastModifiedBy>Patricia Farrell, OP</cp:lastModifiedBy>
  <cp:revision>6</cp:revision>
  <dcterms:modified xsi:type="dcterms:W3CDTF">2015-02-16T21:00:28Z</dcterms:modified>
</cp:coreProperties>
</file>