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64" r:id="rId2"/>
    <p:sldId id="256" r:id="rId3"/>
    <p:sldId id="259" r:id="rId4"/>
    <p:sldId id="260" r:id="rId5"/>
    <p:sldId id="257" r:id="rId6"/>
    <p:sldId id="258"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47689" autoAdjust="0"/>
  </p:normalViewPr>
  <p:slideViewPr>
    <p:cSldViewPr>
      <p:cViewPr>
        <p:scale>
          <a:sx n="80" d="100"/>
          <a:sy n="80" d="100"/>
        </p:scale>
        <p:origin x="-226" y="-245"/>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92F79B-E99A-4F26-88C8-9036420D26EE}" type="datetimeFigureOut">
              <a:rPr lang="en-US" smtClean="0"/>
              <a:t>10/15/2015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3D24A6-76A3-45A7-AD74-795E705F4592}" type="slidenum">
              <a:rPr lang="en-US" smtClean="0"/>
              <a:t>‹#›</a:t>
            </a:fld>
            <a:endParaRPr lang="en-US"/>
          </a:p>
        </p:txBody>
      </p:sp>
    </p:spTree>
    <p:extLst>
      <p:ext uri="{BB962C8B-B14F-4D97-AF65-F5344CB8AC3E}">
        <p14:creationId xmlns:p14="http://schemas.microsoft.com/office/powerpoint/2010/main" val="497728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8D3731A-18A6-4B40-A412-A4641C6612E0}" type="datetimeFigureOut">
              <a:rPr lang="en-US" smtClean="0"/>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77C99-3C64-4F6D-879B-DDB0A5D3A706}"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D3731A-18A6-4B40-A412-A4641C6612E0}" type="datetimeFigureOut">
              <a:rPr lang="en-US" smtClean="0"/>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77C99-3C64-4F6D-879B-DDB0A5D3A70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8D3731A-18A6-4B40-A412-A4641C6612E0}" type="datetimeFigureOut">
              <a:rPr lang="en-US" smtClean="0"/>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77C99-3C64-4F6D-879B-DDB0A5D3A70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8D3731A-18A6-4B40-A412-A4641C6612E0}" type="datetimeFigureOut">
              <a:rPr lang="en-US" smtClean="0"/>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77C99-3C64-4F6D-879B-DDB0A5D3A706}"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D3731A-18A6-4B40-A412-A4641C6612E0}" type="datetimeFigureOut">
              <a:rPr lang="en-US" smtClean="0"/>
              <a:t>10/15/2015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377C99-3C64-4F6D-879B-DDB0A5D3A70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8D3731A-18A6-4B40-A412-A4641C6612E0}" type="datetimeFigureOut">
              <a:rPr lang="en-US" smtClean="0"/>
              <a:t>10/15/2015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77C99-3C64-4F6D-879B-DDB0A5D3A706}"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8D3731A-18A6-4B40-A412-A4641C6612E0}" type="datetimeFigureOut">
              <a:rPr lang="en-US" smtClean="0"/>
              <a:t>10/15/2015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377C99-3C64-4F6D-879B-DDB0A5D3A706}"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8D3731A-18A6-4B40-A412-A4641C6612E0}" type="datetimeFigureOut">
              <a:rPr lang="en-US" smtClean="0"/>
              <a:t>10/15/2015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377C99-3C64-4F6D-879B-DDB0A5D3A70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D3731A-18A6-4B40-A412-A4641C6612E0}" type="datetimeFigureOut">
              <a:rPr lang="en-US" smtClean="0"/>
              <a:t>10/15/2015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377C99-3C64-4F6D-879B-DDB0A5D3A70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D3731A-18A6-4B40-A412-A4641C6612E0}" type="datetimeFigureOut">
              <a:rPr lang="en-US" smtClean="0"/>
              <a:t>10/15/2015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77C99-3C64-4F6D-879B-DDB0A5D3A706}"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D3731A-18A6-4B40-A412-A4641C6612E0}" type="datetimeFigureOut">
              <a:rPr lang="en-US" smtClean="0"/>
              <a:t>10/15/2015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377C99-3C64-4F6D-879B-DDB0A5D3A706}"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F8D3731A-18A6-4B40-A412-A4641C6612E0}" type="datetimeFigureOut">
              <a:rPr lang="en-US" smtClean="0"/>
              <a:t>10/15/2015</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27377C99-3C64-4F6D-879B-DDB0A5D3A70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Cassie\Documents\DSC\Convocation 2015\Breakout\breakout_graphic.jpg"/>
          <p:cNvPicPr>
            <a:picLocks noGrp="1" noChangeAspect="1" noChangeArrowheads="1"/>
          </p:cNvPicPr>
          <p:nvPr>
            <p:ph sz="quarter" idx="13"/>
          </p:nvPr>
        </p:nvPicPr>
        <p:blipFill rotWithShape="1">
          <a:blip r:embed="rId2" cstate="print">
            <a:extLst>
              <a:ext uri="{28A0092B-C50C-407E-A947-70E740481C1C}">
                <a14:useLocalDpi xmlns:a14="http://schemas.microsoft.com/office/drawing/2010/main" val="0"/>
              </a:ext>
            </a:extLst>
          </a:blip>
          <a:srcRect l="3299" t="14815" b="20264"/>
          <a:stretch/>
        </p:blipFill>
        <p:spPr bwMode="auto">
          <a:xfrm>
            <a:off x="838200" y="428625"/>
            <a:ext cx="7464510" cy="59903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4327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Users\Cassie\Documents\DSC\Logo\shield_no backgroung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7200" y="5928148"/>
            <a:ext cx="990600" cy="853651"/>
          </a:xfrm>
          <a:prstGeom prst="rect">
            <a:avLst/>
          </a:prstGeom>
          <a:noFill/>
          <a:extLst>
            <a:ext uri="{909E8E84-426E-40DD-AFC4-6F175D3DCCD1}">
              <a14:hiddenFill xmlns:a14="http://schemas.microsoft.com/office/drawing/2010/main">
                <a:solidFill>
                  <a:srgbClr val="FFFFFF"/>
                </a:solidFill>
              </a14:hiddenFill>
            </a:ext>
          </a:extLst>
        </p:spPr>
      </p:pic>
      <p:sp>
        <p:nvSpPr>
          <p:cNvPr id="3" name="Title 1"/>
          <p:cNvSpPr txBox="1">
            <a:spLocks/>
          </p:cNvSpPr>
          <p:nvPr/>
        </p:nvSpPr>
        <p:spPr>
          <a:xfrm>
            <a:off x="-76200" y="76200"/>
            <a:ext cx="8305800" cy="1143000"/>
          </a:xfrm>
          <a:prstGeom prst="rect">
            <a:avLst/>
          </a:prstGeom>
          <a:effectLst/>
        </p:spPr>
        <p:txBody>
          <a:bodyPr vert="horz" lIns="91440" tIns="45720" rIns="91440" bIns="45720" rtlCol="0" anchor="t" anchorCtr="0">
            <a:noAutofit/>
          </a:bodyPr>
          <a:lstStyle>
            <a:lvl1pPr marL="640080" indent="-457200" algn="l" defTabSz="914400" rtl="0" eaLnBrk="1" latinLnBrk="0" hangingPunct="1">
              <a:spcBef>
                <a:spcPct val="0"/>
              </a:spcBef>
              <a:buClr>
                <a:schemeClr val="accent6">
                  <a:lumMod val="75000"/>
                </a:schemeClr>
              </a:buClr>
              <a:buSzPct val="128000"/>
              <a:buFont typeface="Georgia" pitchFamily="18" charset="0"/>
              <a:buChar char="*"/>
              <a:defRPr sz="54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800" dirty="0" smtClean="0">
                <a:latin typeface="Lithos Pro Regular" pitchFamily="82" charset="0"/>
              </a:rPr>
              <a:t>Human Trafficking</a:t>
            </a:r>
            <a:endParaRPr lang="en-US" sz="4800" dirty="0">
              <a:latin typeface="Lithos Pro Regular" pitchFamily="82" charset="0"/>
            </a:endParaRPr>
          </a:p>
        </p:txBody>
      </p:sp>
      <p:sp>
        <p:nvSpPr>
          <p:cNvPr id="5" name="Content Placeholder 4"/>
          <p:cNvSpPr>
            <a:spLocks noGrp="1"/>
          </p:cNvSpPr>
          <p:nvPr>
            <p:ph sz="quarter" idx="13"/>
          </p:nvPr>
        </p:nvSpPr>
        <p:spPr>
          <a:xfrm>
            <a:off x="152400" y="1219200"/>
            <a:ext cx="8762999" cy="4983373"/>
          </a:xfrm>
        </p:spPr>
        <p:txBody>
          <a:bodyPr>
            <a:noAutofit/>
          </a:bodyPr>
          <a:lstStyle/>
          <a:p>
            <a:r>
              <a:rPr lang="en-US" sz="2100" dirty="0" smtClean="0">
                <a:latin typeface="Garamond" panose="02020404030301010803" pitchFamily="18" charset="0"/>
              </a:rPr>
              <a:t>We need to break the chains of bondage and slavery regarding Human Trafficking—both of sex and labor.</a:t>
            </a:r>
          </a:p>
          <a:p>
            <a:r>
              <a:rPr lang="en-US" sz="2100" dirty="0" smtClean="0">
                <a:latin typeface="Garamond" panose="02020404030301010803" pitchFamily="18" charset="0"/>
              </a:rPr>
              <a:t>Encourage sisters to get involved in organizations that are working for Trafficking Issues. Keep working the hotels around Super Bowl.</a:t>
            </a:r>
          </a:p>
          <a:p>
            <a:r>
              <a:rPr lang="en-US" sz="2100" dirty="0" smtClean="0">
                <a:latin typeface="Garamond" panose="02020404030301010803" pitchFamily="18" charset="0"/>
              </a:rPr>
              <a:t>Our communities need to “open their doors” to those trafficked and sponsor workshops for our sisters and those we minister to in order to educate them to the realities of trafficking. It is not someplace far away, it is in our midst.</a:t>
            </a:r>
          </a:p>
          <a:p>
            <a:r>
              <a:rPr lang="en-US" sz="2100" dirty="0" smtClean="0">
                <a:latin typeface="Garamond" panose="02020404030301010803" pitchFamily="18" charset="0"/>
              </a:rPr>
              <a:t>Economy is the source of this problem.</a:t>
            </a:r>
          </a:p>
          <a:p>
            <a:r>
              <a:rPr lang="en-US" sz="2100" dirty="0" smtClean="0">
                <a:latin typeface="Garamond" panose="02020404030301010803" pitchFamily="18" charset="0"/>
              </a:rPr>
              <a:t>Things you should know:</a:t>
            </a:r>
          </a:p>
          <a:p>
            <a:pPr lvl="1"/>
            <a:r>
              <a:rPr lang="en-US" sz="2100" dirty="0" smtClean="0">
                <a:latin typeface="Garamond" panose="02020404030301010803" pitchFamily="18" charset="0"/>
              </a:rPr>
              <a:t>Trafficking Hotline (888) 373-7888</a:t>
            </a:r>
          </a:p>
          <a:p>
            <a:pPr lvl="1"/>
            <a:r>
              <a:rPr lang="en-US" sz="2100" dirty="0" smtClean="0">
                <a:latin typeface="Garamond" panose="02020404030301010803" pitchFamily="18" charset="0"/>
              </a:rPr>
              <a:t>Newsletter entitled “Stop Trafficking”</a:t>
            </a:r>
          </a:p>
          <a:p>
            <a:pPr lvl="1"/>
            <a:r>
              <a:rPr lang="en-US" sz="2100" dirty="0" smtClean="0">
                <a:latin typeface="Garamond" panose="02020404030301010803" pitchFamily="18" charset="0"/>
              </a:rPr>
              <a:t>Take survey on internet called “Slavery Footprint” to find out how many slaves you own.</a:t>
            </a:r>
            <a:endParaRPr lang="en-US" sz="2100" dirty="0">
              <a:latin typeface="Garamond" panose="02020404030301010803" pitchFamily="18" charset="0"/>
            </a:endParaRPr>
          </a:p>
        </p:txBody>
      </p:sp>
    </p:spTree>
    <p:extLst>
      <p:ext uri="{BB962C8B-B14F-4D97-AF65-F5344CB8AC3E}">
        <p14:creationId xmlns:p14="http://schemas.microsoft.com/office/powerpoint/2010/main" val="3004015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Cassie\Documents\DSC\Logo\shield_no backgroung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7200" y="5928148"/>
            <a:ext cx="990600" cy="853651"/>
          </a:xfrm>
          <a:prstGeom prst="rect">
            <a:avLst/>
          </a:prstGeom>
          <a:noFill/>
          <a:extLst>
            <a:ext uri="{909E8E84-426E-40DD-AFC4-6F175D3DCCD1}">
              <a14:hiddenFill xmlns:a14="http://schemas.microsoft.com/office/drawing/2010/main">
                <a:solidFill>
                  <a:srgbClr val="FFFFFF"/>
                </a:solidFill>
              </a14:hiddenFill>
            </a:ext>
          </a:extLst>
        </p:spPr>
      </p:pic>
      <p:sp>
        <p:nvSpPr>
          <p:cNvPr id="7" name="Title 6"/>
          <p:cNvSpPr>
            <a:spLocks noGrp="1"/>
          </p:cNvSpPr>
          <p:nvPr>
            <p:ph type="title"/>
          </p:nvPr>
        </p:nvSpPr>
        <p:spPr>
          <a:xfrm>
            <a:off x="4038600" y="381000"/>
            <a:ext cx="4302711" cy="1143000"/>
          </a:xfrm>
        </p:spPr>
        <p:txBody>
          <a:bodyPr/>
          <a:lstStyle/>
          <a:p>
            <a:r>
              <a:rPr lang="en-US" sz="4800" dirty="0" smtClean="0">
                <a:latin typeface="Lithos Pro Regular" pitchFamily="82" charset="0"/>
              </a:rPr>
              <a:t>Women</a:t>
            </a:r>
            <a:endParaRPr lang="en-US" sz="4800" dirty="0">
              <a:latin typeface="Lithos Pro Regular" pitchFamily="82" charset="0"/>
            </a:endParaRPr>
          </a:p>
        </p:txBody>
      </p:sp>
      <p:sp>
        <p:nvSpPr>
          <p:cNvPr id="8" name="Content Placeholder 7"/>
          <p:cNvSpPr>
            <a:spLocks noGrp="1"/>
          </p:cNvSpPr>
          <p:nvPr>
            <p:ph sz="quarter" idx="13"/>
          </p:nvPr>
        </p:nvSpPr>
        <p:spPr>
          <a:xfrm>
            <a:off x="228601" y="1447800"/>
            <a:ext cx="8610600" cy="4495800"/>
          </a:xfrm>
        </p:spPr>
        <p:txBody>
          <a:bodyPr>
            <a:noAutofit/>
          </a:bodyPr>
          <a:lstStyle/>
          <a:p>
            <a:r>
              <a:rPr lang="en-US" sz="2250" dirty="0" smtClean="0">
                <a:latin typeface="Garamond" panose="02020404030301010803" pitchFamily="18" charset="0"/>
              </a:rPr>
              <a:t>Reclaim women’s voice by using inclusive language in our conversations, workplaces and liturgies. </a:t>
            </a:r>
          </a:p>
          <a:p>
            <a:r>
              <a:rPr lang="en-US" sz="2250" dirty="0" smtClean="0">
                <a:latin typeface="Garamond" panose="02020404030301010803" pitchFamily="18" charset="0"/>
              </a:rPr>
              <a:t>We need to be in right relationships with ourselves, others, and the earth.</a:t>
            </a:r>
          </a:p>
          <a:p>
            <a:r>
              <a:rPr lang="en-US" sz="2250" dirty="0" smtClean="0">
                <a:latin typeface="Garamond" panose="02020404030301010803" pitchFamily="18" charset="0"/>
              </a:rPr>
              <a:t>Earth’s rights are women’s rights, and women’s rights are earth’s rights.</a:t>
            </a:r>
          </a:p>
          <a:p>
            <a:r>
              <a:rPr lang="en-US" sz="2250" dirty="0" smtClean="0">
                <a:latin typeface="Garamond" panose="02020404030301010803" pitchFamily="18" charset="0"/>
              </a:rPr>
              <a:t>Domination must end, we cannot connect to the earth because the earth is dominated. </a:t>
            </a:r>
          </a:p>
          <a:p>
            <a:r>
              <a:rPr lang="en-US" sz="2250" dirty="0" smtClean="0">
                <a:latin typeface="Garamond" panose="02020404030301010803" pitchFamily="18" charset="0"/>
              </a:rPr>
              <a:t>Believe in ourselves and support one another.</a:t>
            </a:r>
          </a:p>
          <a:p>
            <a:r>
              <a:rPr lang="en-US" sz="2250" dirty="0" smtClean="0">
                <a:latin typeface="Garamond" panose="02020404030301010803" pitchFamily="18" charset="0"/>
              </a:rPr>
              <a:t>We need to see the dignity that each person is worthy of and act on it.</a:t>
            </a:r>
          </a:p>
          <a:p>
            <a:r>
              <a:rPr lang="en-US" sz="2250" dirty="0" smtClean="0">
                <a:latin typeface="Garamond" panose="02020404030301010803" pitchFamily="18" charset="0"/>
              </a:rPr>
              <a:t>“The Women Fought Back” is our legacy</a:t>
            </a:r>
          </a:p>
          <a:p>
            <a:r>
              <a:rPr lang="en-US" sz="2250" dirty="0" smtClean="0">
                <a:latin typeface="Garamond" panose="02020404030301010803" pitchFamily="18" charset="0"/>
              </a:rPr>
              <a:t>Need to have a consciousness of being one with one another and with the earth.</a:t>
            </a:r>
          </a:p>
          <a:p>
            <a:endParaRPr lang="en-US" sz="2250" dirty="0">
              <a:latin typeface="Garamond" panose="02020404030301010803" pitchFamily="18" charset="0"/>
            </a:endParaRPr>
          </a:p>
        </p:txBody>
      </p:sp>
    </p:spTree>
    <p:extLst>
      <p:ext uri="{BB962C8B-B14F-4D97-AF65-F5344CB8AC3E}">
        <p14:creationId xmlns:p14="http://schemas.microsoft.com/office/powerpoint/2010/main" val="18011427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6200" y="76200"/>
            <a:ext cx="4531311" cy="1143000"/>
          </a:xfrm>
        </p:spPr>
        <p:txBody>
          <a:bodyPr/>
          <a:lstStyle/>
          <a:p>
            <a:r>
              <a:rPr lang="en-US" sz="4800" dirty="0" smtClean="0">
                <a:latin typeface="Lithos Pro Regular" pitchFamily="82" charset="0"/>
              </a:rPr>
              <a:t>Migration</a:t>
            </a:r>
            <a:endParaRPr lang="en-US" sz="4800" dirty="0">
              <a:latin typeface="Lithos Pro Regular" pitchFamily="82" charset="0"/>
            </a:endParaRPr>
          </a:p>
        </p:txBody>
      </p:sp>
      <p:sp>
        <p:nvSpPr>
          <p:cNvPr id="6" name="Content Placeholder 5"/>
          <p:cNvSpPr>
            <a:spLocks noGrp="1"/>
          </p:cNvSpPr>
          <p:nvPr>
            <p:ph sz="quarter" idx="13"/>
          </p:nvPr>
        </p:nvSpPr>
        <p:spPr>
          <a:xfrm>
            <a:off x="76200" y="1143000"/>
            <a:ext cx="8915400" cy="5029200"/>
          </a:xfrm>
        </p:spPr>
        <p:txBody>
          <a:bodyPr>
            <a:normAutofit fontScale="92500"/>
          </a:bodyPr>
          <a:lstStyle/>
          <a:p>
            <a:r>
              <a:rPr lang="en-US" sz="2000" dirty="0" smtClean="0">
                <a:latin typeface="Garamond" panose="02020404030301010803" pitchFamily="18" charset="0"/>
              </a:rPr>
              <a:t>Connect with work of NETWORK</a:t>
            </a:r>
          </a:p>
          <a:p>
            <a:r>
              <a:rPr lang="en-US" sz="2000" dirty="0" smtClean="0">
                <a:latin typeface="Garamond" panose="02020404030301010803" pitchFamily="18" charset="0"/>
              </a:rPr>
              <a:t>Local Catholic Charities will be processing the immigrants—as well as Lutheran (LIRS), Jewish and other service agencies.</a:t>
            </a:r>
          </a:p>
          <a:p>
            <a:r>
              <a:rPr lang="en-US" sz="2000" dirty="0" smtClean="0">
                <a:latin typeface="Garamond" panose="02020404030301010803" pitchFamily="18" charset="0"/>
              </a:rPr>
              <a:t>End family detention centers.</a:t>
            </a:r>
          </a:p>
          <a:p>
            <a:r>
              <a:rPr lang="en-US" sz="2000" dirty="0" smtClean="0">
                <a:latin typeface="Garamond" panose="02020404030301010803" pitchFamily="18" charset="0"/>
              </a:rPr>
              <a:t>Be informed…call into radio talk shows, write letter to the editor.</a:t>
            </a:r>
          </a:p>
          <a:p>
            <a:r>
              <a:rPr lang="en-US" sz="2000" dirty="0" smtClean="0">
                <a:latin typeface="Garamond" panose="02020404030301010803" pitchFamily="18" charset="0"/>
              </a:rPr>
              <a:t>Voice the good things the immigrants are doing. People need to know of their contributions. </a:t>
            </a:r>
          </a:p>
          <a:p>
            <a:r>
              <a:rPr lang="en-US" sz="2000" dirty="0" smtClean="0">
                <a:latin typeface="Garamond" panose="02020404030301010803" pitchFamily="18" charset="0"/>
              </a:rPr>
              <a:t>Make the connection between immigrants who are told to return to their country of origin and then, in their desperateness, are lured into the arms trade, drug trade and trafficking.</a:t>
            </a:r>
          </a:p>
          <a:p>
            <a:r>
              <a:rPr lang="en-US" sz="2000" dirty="0" smtClean="0">
                <a:latin typeface="Garamond" panose="02020404030301010803" pitchFamily="18" charset="0"/>
              </a:rPr>
              <a:t>Lobbying is the New Preaching.</a:t>
            </a:r>
          </a:p>
          <a:p>
            <a:r>
              <a:rPr lang="en-US" sz="2000" dirty="0" smtClean="0">
                <a:latin typeface="Garamond" panose="02020404030301010803" pitchFamily="18" charset="0"/>
              </a:rPr>
              <a:t>At all times uphold the dignity of each and every person.</a:t>
            </a:r>
          </a:p>
          <a:p>
            <a:r>
              <a:rPr lang="en-US" sz="2000" dirty="0" smtClean="0">
                <a:latin typeface="Garamond" panose="02020404030301010803" pitchFamily="18" charset="0"/>
              </a:rPr>
              <a:t>Help people to make the connections between all the issues:  migration, trafficking, etc.</a:t>
            </a:r>
          </a:p>
          <a:p>
            <a:r>
              <a:rPr lang="en-US" sz="2000" dirty="0" smtClean="0">
                <a:latin typeface="Garamond" panose="02020404030301010803" pitchFamily="18" charset="0"/>
              </a:rPr>
              <a:t>Applaud the courage and bravery of the many migrant women, men and children who came with the hope of a better life.</a:t>
            </a:r>
            <a:endParaRPr lang="en-US" sz="2000" dirty="0">
              <a:latin typeface="Garamond" panose="02020404030301010803" pitchFamily="18" charset="0"/>
            </a:endParaRPr>
          </a:p>
        </p:txBody>
      </p:sp>
      <p:pic>
        <p:nvPicPr>
          <p:cNvPr id="4" name="Picture 4" descr="C:\Users\Cassie\Documents\DSC\Logo\shield_no backgroung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7200" y="5928148"/>
            <a:ext cx="990600" cy="853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9098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219200" y="228600"/>
            <a:ext cx="7655511" cy="1143000"/>
          </a:xfrm>
        </p:spPr>
        <p:txBody>
          <a:bodyPr/>
          <a:lstStyle/>
          <a:p>
            <a:r>
              <a:rPr lang="en-US" sz="4800" dirty="0" smtClean="0">
                <a:latin typeface="Lithos Pro Regular" pitchFamily="82" charset="0"/>
              </a:rPr>
              <a:t>Poverty/Economics</a:t>
            </a:r>
            <a:endParaRPr lang="en-US" sz="4800" dirty="0">
              <a:latin typeface="Lithos Pro Regular" pitchFamily="82" charset="0"/>
            </a:endParaRPr>
          </a:p>
        </p:txBody>
      </p:sp>
      <p:sp>
        <p:nvSpPr>
          <p:cNvPr id="6" name="Content Placeholder 5"/>
          <p:cNvSpPr>
            <a:spLocks noGrp="1"/>
          </p:cNvSpPr>
          <p:nvPr>
            <p:ph sz="quarter" idx="13"/>
          </p:nvPr>
        </p:nvSpPr>
        <p:spPr>
          <a:xfrm>
            <a:off x="228600" y="1752600"/>
            <a:ext cx="8686800" cy="3962400"/>
          </a:xfrm>
        </p:spPr>
        <p:txBody>
          <a:bodyPr>
            <a:noAutofit/>
          </a:bodyPr>
          <a:lstStyle/>
          <a:p>
            <a:r>
              <a:rPr lang="en-US" sz="2500" dirty="0" smtClean="0">
                <a:latin typeface="Garamond" panose="02020404030301010803" pitchFamily="18" charset="0"/>
              </a:rPr>
              <a:t>Personally and as congregations, what are we willing to give up—do without?</a:t>
            </a:r>
          </a:p>
          <a:p>
            <a:r>
              <a:rPr lang="en-US" sz="2500" dirty="0" smtClean="0">
                <a:latin typeface="Garamond" panose="02020404030301010803" pitchFamily="18" charset="0"/>
              </a:rPr>
              <a:t>Personally and as congregations:  use our voices to speak to corporate and political systems. We need to ramp up our demands.</a:t>
            </a:r>
          </a:p>
          <a:p>
            <a:r>
              <a:rPr lang="en-US" sz="2500" dirty="0" smtClean="0">
                <a:latin typeface="Garamond" panose="02020404030301010803" pitchFamily="18" charset="0"/>
              </a:rPr>
              <a:t>Address unfettered capitalism beginning with our own personal and congregation lives for universal common good.</a:t>
            </a:r>
          </a:p>
          <a:p>
            <a:r>
              <a:rPr lang="en-US" sz="2500" dirty="0" smtClean="0">
                <a:latin typeface="Garamond" panose="02020404030301010803" pitchFamily="18" charset="0"/>
              </a:rPr>
              <a:t>The use of social media to tell the truth of systemic causes of climate induced poverty.</a:t>
            </a:r>
            <a:endParaRPr lang="en-US" sz="2500" dirty="0">
              <a:latin typeface="Garamond" panose="02020404030301010803" pitchFamily="18" charset="0"/>
            </a:endParaRPr>
          </a:p>
        </p:txBody>
      </p:sp>
      <p:pic>
        <p:nvPicPr>
          <p:cNvPr id="4" name="Picture 4" descr="C:\Users\Cassie\Documents\DSC\Logo\shield_no backgroung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7200" y="5928148"/>
            <a:ext cx="990600" cy="853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4661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52400"/>
            <a:ext cx="2854911" cy="1143000"/>
          </a:xfrm>
        </p:spPr>
        <p:txBody>
          <a:bodyPr/>
          <a:lstStyle/>
          <a:p>
            <a:r>
              <a:rPr lang="en-US" sz="4800" dirty="0" smtClean="0">
                <a:latin typeface="Lithos Pro Regular" pitchFamily="82" charset="0"/>
              </a:rPr>
              <a:t>Earth</a:t>
            </a:r>
            <a:endParaRPr lang="en-US" sz="4800" dirty="0">
              <a:latin typeface="Lithos Pro Regular" pitchFamily="82" charset="0"/>
            </a:endParaRPr>
          </a:p>
        </p:txBody>
      </p:sp>
      <p:sp>
        <p:nvSpPr>
          <p:cNvPr id="6" name="Content Placeholder 5"/>
          <p:cNvSpPr>
            <a:spLocks noGrp="1"/>
          </p:cNvSpPr>
          <p:nvPr>
            <p:ph sz="quarter" idx="13"/>
          </p:nvPr>
        </p:nvSpPr>
        <p:spPr>
          <a:xfrm>
            <a:off x="76200" y="1219200"/>
            <a:ext cx="8991600" cy="5059573"/>
          </a:xfrm>
        </p:spPr>
        <p:txBody>
          <a:bodyPr>
            <a:noAutofit/>
          </a:bodyPr>
          <a:lstStyle/>
          <a:p>
            <a:r>
              <a:rPr lang="en-US" dirty="0" smtClean="0">
                <a:latin typeface="Garamond" panose="02020404030301010803" pitchFamily="18" charset="0"/>
              </a:rPr>
              <a:t>Dominic spoke to heresy. The split between the human and the natural world is the great heresy of our time. We need to continually deepen our realization that we are Earth; that earth is the sacrament of God—a manifestation of the Holy with inherent intrinsic value. We need to be explicit about our preaching on this and use the Pope’s encyclical. We need to preach to more than the already converted.</a:t>
            </a:r>
          </a:p>
          <a:p>
            <a:r>
              <a:rPr lang="en-US" dirty="0" smtClean="0">
                <a:latin typeface="Garamond" panose="02020404030301010803" pitchFamily="18" charset="0"/>
              </a:rPr>
              <a:t>We need to develop ways to preach efficiently to corporations and politicians. </a:t>
            </a:r>
          </a:p>
          <a:p>
            <a:r>
              <a:rPr lang="en-US" dirty="0" smtClean="0">
                <a:latin typeface="Garamond" panose="02020404030301010803" pitchFamily="18" charset="0"/>
              </a:rPr>
              <a:t>Climate change creates an urgency to respond on every level from the personal to political.</a:t>
            </a:r>
          </a:p>
          <a:p>
            <a:r>
              <a:rPr lang="en-US" dirty="0" smtClean="0">
                <a:latin typeface="Garamond" panose="02020404030301010803" pitchFamily="18" charset="0"/>
              </a:rPr>
              <a:t>Reclaim itinerancy and mendicancy from an environmental perspective and let it challenge us to a new simplicity of life.</a:t>
            </a:r>
          </a:p>
          <a:p>
            <a:r>
              <a:rPr lang="en-US" dirty="0" smtClean="0">
                <a:latin typeface="Garamond" panose="02020404030301010803" pitchFamily="18" charset="0"/>
              </a:rPr>
              <a:t>What we do with the land is a critical part of our preaching.</a:t>
            </a:r>
          </a:p>
          <a:p>
            <a:r>
              <a:rPr lang="en-US" dirty="0" smtClean="0">
                <a:latin typeface="Garamond" panose="02020404030301010803" pitchFamily="18" charset="0"/>
              </a:rPr>
              <a:t>Study Encyclical </a:t>
            </a:r>
            <a:r>
              <a:rPr lang="en-US" i="1" dirty="0" err="1" smtClean="0">
                <a:latin typeface="Garamond" panose="02020404030301010803" pitchFamily="18" charset="0"/>
              </a:rPr>
              <a:t>Laudato</a:t>
            </a:r>
            <a:r>
              <a:rPr lang="en-US" i="1" dirty="0" smtClean="0">
                <a:latin typeface="Garamond" panose="02020404030301010803" pitchFamily="18" charset="0"/>
              </a:rPr>
              <a:t> Si</a:t>
            </a:r>
            <a:endParaRPr lang="en-US" dirty="0">
              <a:latin typeface="Garamond" panose="02020404030301010803" pitchFamily="18" charset="0"/>
            </a:endParaRPr>
          </a:p>
        </p:txBody>
      </p:sp>
      <p:pic>
        <p:nvPicPr>
          <p:cNvPr id="4" name="Picture 4" descr="C:\Users\Cassie\Documents\DSC\Logo\shield_no backgroung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7200" y="5928148"/>
            <a:ext cx="990600" cy="853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852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676400" y="152400"/>
            <a:ext cx="6512511" cy="1143000"/>
          </a:xfrm>
        </p:spPr>
        <p:txBody>
          <a:bodyPr/>
          <a:lstStyle/>
          <a:p>
            <a:r>
              <a:rPr lang="en-US" sz="4800" dirty="0" smtClean="0">
                <a:latin typeface="Lithos Pro Regular" pitchFamily="82" charset="0"/>
              </a:rPr>
              <a:t>Health</a:t>
            </a:r>
            <a:endParaRPr lang="en-US" sz="4800" dirty="0">
              <a:latin typeface="Lithos Pro Regular" pitchFamily="82" charset="0"/>
            </a:endParaRPr>
          </a:p>
        </p:txBody>
      </p:sp>
      <p:sp>
        <p:nvSpPr>
          <p:cNvPr id="8" name="Content Placeholder 7"/>
          <p:cNvSpPr>
            <a:spLocks noGrp="1"/>
          </p:cNvSpPr>
          <p:nvPr>
            <p:ph sz="quarter" idx="13"/>
          </p:nvPr>
        </p:nvSpPr>
        <p:spPr>
          <a:xfrm>
            <a:off x="152400" y="1219200"/>
            <a:ext cx="8610600" cy="4953000"/>
          </a:xfrm>
        </p:spPr>
        <p:txBody>
          <a:bodyPr>
            <a:noAutofit/>
          </a:bodyPr>
          <a:lstStyle/>
          <a:p>
            <a:r>
              <a:rPr lang="en-US" dirty="0" smtClean="0">
                <a:latin typeface="Garamond" panose="02020404030301010803" pitchFamily="18" charset="0"/>
              </a:rPr>
              <a:t>It’s important for us to understand the inter-connected relationships that make up healthy living.</a:t>
            </a:r>
          </a:p>
          <a:p>
            <a:r>
              <a:rPr lang="en-US" dirty="0" smtClean="0">
                <a:latin typeface="Garamond" panose="02020404030301010803" pitchFamily="18" charset="0"/>
              </a:rPr>
              <a:t>We need to make choices that help build up health rather than being concerned about how expensive things are.</a:t>
            </a:r>
          </a:p>
          <a:p>
            <a:r>
              <a:rPr lang="en-US" dirty="0" smtClean="0">
                <a:latin typeface="Garamond" panose="02020404030301010803" pitchFamily="18" charset="0"/>
              </a:rPr>
              <a:t>We can all choose to do one thing that will impact all health for the better. Is there one thing we as a conference can do that will make a difference?</a:t>
            </a:r>
          </a:p>
          <a:p>
            <a:r>
              <a:rPr lang="en-US" dirty="0" smtClean="0">
                <a:latin typeface="Garamond" panose="02020404030301010803" pitchFamily="18" charset="0"/>
              </a:rPr>
              <a:t>We have responsibility for our health.</a:t>
            </a:r>
          </a:p>
          <a:p>
            <a:pPr lvl="1"/>
            <a:r>
              <a:rPr lang="en-US" sz="2200" dirty="0" smtClean="0">
                <a:latin typeface="Garamond" panose="02020404030301010803" pitchFamily="18" charset="0"/>
              </a:rPr>
              <a:t>Lifestyle choices</a:t>
            </a:r>
          </a:p>
          <a:p>
            <a:pPr lvl="1"/>
            <a:r>
              <a:rPr lang="en-US" sz="2200" dirty="0" smtClean="0">
                <a:latin typeface="Garamond" panose="02020404030301010803" pitchFamily="18" charset="0"/>
              </a:rPr>
              <a:t>End of life decisions</a:t>
            </a:r>
          </a:p>
          <a:p>
            <a:pPr lvl="1"/>
            <a:r>
              <a:rPr lang="en-US" sz="2200" dirty="0" smtClean="0">
                <a:latin typeface="Garamond" panose="02020404030301010803" pitchFamily="18" charset="0"/>
              </a:rPr>
              <a:t>Expectations in regard to level of health care.</a:t>
            </a:r>
          </a:p>
          <a:p>
            <a:r>
              <a:rPr lang="en-US" dirty="0" smtClean="0">
                <a:latin typeface="Garamond" panose="02020404030301010803" pitchFamily="18" charset="0"/>
              </a:rPr>
              <a:t>Mental health stressors are becoming more and more prominent.</a:t>
            </a:r>
          </a:p>
          <a:p>
            <a:r>
              <a:rPr lang="en-US" dirty="0" smtClean="0">
                <a:latin typeface="Garamond" panose="02020404030301010803" pitchFamily="18" charset="0"/>
              </a:rPr>
              <a:t>Disparity of health care among countries and economic levels.</a:t>
            </a:r>
          </a:p>
          <a:p>
            <a:pPr lvl="1"/>
            <a:endParaRPr lang="en-US" sz="2200" dirty="0">
              <a:latin typeface="Garamond" panose="02020404030301010803" pitchFamily="18" charset="0"/>
            </a:endParaRPr>
          </a:p>
          <a:p>
            <a:pPr lvl="1"/>
            <a:endParaRPr lang="en-US" sz="2200" dirty="0" smtClean="0">
              <a:latin typeface="Garamond" panose="02020404030301010803" pitchFamily="18" charset="0"/>
            </a:endParaRPr>
          </a:p>
        </p:txBody>
      </p:sp>
      <p:pic>
        <p:nvPicPr>
          <p:cNvPr id="6" name="Picture 4" descr="C:\Users\Cassie\Documents\DSC\Logo\shield_no backgroung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7200" y="5928148"/>
            <a:ext cx="990600" cy="853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6589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66700" y="304800"/>
            <a:ext cx="7886700" cy="1143000"/>
          </a:xfrm>
        </p:spPr>
        <p:txBody>
          <a:bodyPr/>
          <a:lstStyle/>
          <a:p>
            <a:r>
              <a:rPr lang="en-US" sz="4800" dirty="0" smtClean="0">
                <a:latin typeface="Lithos Pro Regular" pitchFamily="82" charset="0"/>
              </a:rPr>
              <a:t>Nuclear Issues/War</a:t>
            </a:r>
            <a:endParaRPr lang="en-US" sz="4800" dirty="0">
              <a:latin typeface="Lithos Pro Regular" pitchFamily="82" charset="0"/>
            </a:endParaRPr>
          </a:p>
        </p:txBody>
      </p:sp>
      <p:sp>
        <p:nvSpPr>
          <p:cNvPr id="6" name="Content Placeholder 5"/>
          <p:cNvSpPr>
            <a:spLocks noGrp="1"/>
          </p:cNvSpPr>
          <p:nvPr>
            <p:ph sz="quarter" idx="13"/>
          </p:nvPr>
        </p:nvSpPr>
        <p:spPr>
          <a:xfrm>
            <a:off x="457200" y="1905001"/>
            <a:ext cx="8229600" cy="3809999"/>
          </a:xfrm>
        </p:spPr>
        <p:txBody>
          <a:bodyPr>
            <a:normAutofit/>
          </a:bodyPr>
          <a:lstStyle/>
          <a:p>
            <a:r>
              <a:rPr lang="en-US" sz="2400" dirty="0" smtClean="0">
                <a:latin typeface="Garamond" panose="02020404030301010803" pitchFamily="18" charset="0"/>
              </a:rPr>
              <a:t>The Iran deal is hopeful. Non-violence can work, will prevail.</a:t>
            </a:r>
          </a:p>
          <a:p>
            <a:r>
              <a:rPr lang="en-US" sz="2400" dirty="0" smtClean="0">
                <a:latin typeface="Garamond" panose="02020404030301010803" pitchFamily="18" charset="0"/>
              </a:rPr>
              <a:t>War has long lasting effect. We will never know the effects/results of our protesting.</a:t>
            </a:r>
          </a:p>
          <a:p>
            <a:r>
              <a:rPr lang="en-US" sz="2400" dirty="0" smtClean="0">
                <a:latin typeface="Garamond" panose="02020404030301010803" pitchFamily="18" charset="0"/>
              </a:rPr>
              <a:t>War is an abusive power. We have allowed our government to diminish us all.</a:t>
            </a:r>
            <a:endParaRPr lang="en-US" sz="2400" dirty="0">
              <a:latin typeface="Garamond" panose="02020404030301010803" pitchFamily="18" charset="0"/>
            </a:endParaRPr>
          </a:p>
        </p:txBody>
      </p:sp>
      <p:pic>
        <p:nvPicPr>
          <p:cNvPr id="4" name="Picture 4" descr="C:\Users\Cassie\Documents\DSC\Logo\shield_no backgroung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7200" y="5928148"/>
            <a:ext cx="990600" cy="853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7173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676400" y="228600"/>
            <a:ext cx="6512511" cy="1143000"/>
          </a:xfrm>
        </p:spPr>
        <p:txBody>
          <a:bodyPr/>
          <a:lstStyle/>
          <a:p>
            <a:r>
              <a:rPr lang="en-US" sz="4800" dirty="0" smtClean="0">
                <a:latin typeface="Lithos Pro Regular" pitchFamily="82" charset="0"/>
              </a:rPr>
              <a:t>Racism</a:t>
            </a:r>
            <a:endParaRPr lang="en-US" sz="4800" dirty="0">
              <a:latin typeface="Lithos Pro Regular" pitchFamily="82" charset="0"/>
            </a:endParaRPr>
          </a:p>
        </p:txBody>
      </p:sp>
      <p:sp>
        <p:nvSpPr>
          <p:cNvPr id="6" name="Content Placeholder 5"/>
          <p:cNvSpPr>
            <a:spLocks noGrp="1"/>
          </p:cNvSpPr>
          <p:nvPr>
            <p:ph sz="quarter" idx="13"/>
          </p:nvPr>
        </p:nvSpPr>
        <p:spPr>
          <a:xfrm>
            <a:off x="304800" y="1447801"/>
            <a:ext cx="8534399" cy="4114799"/>
          </a:xfrm>
        </p:spPr>
        <p:txBody>
          <a:bodyPr>
            <a:normAutofit/>
          </a:bodyPr>
          <a:lstStyle/>
          <a:p>
            <a:r>
              <a:rPr lang="en-US" dirty="0" smtClean="0">
                <a:latin typeface="Garamond" panose="02020404030301010803" pitchFamily="18" charset="0"/>
              </a:rPr>
              <a:t>How do we address racism within the context of the local church?</a:t>
            </a:r>
          </a:p>
          <a:p>
            <a:r>
              <a:rPr lang="en-US" dirty="0" smtClean="0">
                <a:latin typeface="Garamond" panose="02020404030301010803" pitchFamily="18" charset="0"/>
              </a:rPr>
              <a:t>Recognition of internalized racial oppression and socialization of whiteness into superiority and privilege. </a:t>
            </a:r>
          </a:p>
          <a:p>
            <a:r>
              <a:rPr lang="en-US" dirty="0" smtClean="0">
                <a:latin typeface="Garamond" panose="02020404030301010803" pitchFamily="18" charset="0"/>
              </a:rPr>
              <a:t>Mindfulness of the language we use (people of color).</a:t>
            </a:r>
          </a:p>
          <a:p>
            <a:r>
              <a:rPr lang="en-US" dirty="0" smtClean="0">
                <a:latin typeface="Garamond" panose="02020404030301010803" pitchFamily="18" charset="0"/>
              </a:rPr>
              <a:t>Encourage personal stories of one another.</a:t>
            </a:r>
          </a:p>
          <a:p>
            <a:r>
              <a:rPr lang="en-US" dirty="0" smtClean="0">
                <a:latin typeface="Garamond" panose="02020404030301010803" pitchFamily="18" charset="0"/>
              </a:rPr>
              <a:t>Recognize the racism that exists in our communities.</a:t>
            </a:r>
          </a:p>
          <a:p>
            <a:r>
              <a:rPr lang="en-US" dirty="0" smtClean="0">
                <a:latin typeface="Garamond" panose="02020404030301010803" pitchFamily="18" charset="0"/>
              </a:rPr>
              <a:t>Find better terminology to reflect our reality as we work toward equality.</a:t>
            </a:r>
          </a:p>
          <a:p>
            <a:r>
              <a:rPr lang="en-US" dirty="0" smtClean="0">
                <a:latin typeface="Garamond" panose="02020404030301010803" pitchFamily="18" charset="0"/>
              </a:rPr>
              <a:t>As we move forward within the DSC we need to recognize the gift of each person and be willing to share power with all as a new lens for preaching.</a:t>
            </a:r>
            <a:endParaRPr lang="en-US" dirty="0">
              <a:latin typeface="Garamond" panose="02020404030301010803" pitchFamily="18" charset="0"/>
            </a:endParaRPr>
          </a:p>
        </p:txBody>
      </p:sp>
      <p:pic>
        <p:nvPicPr>
          <p:cNvPr id="4" name="Picture 4" descr="C:\Users\Cassie\Documents\DSC\Logo\shield_no backgroungd.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77200" y="5928148"/>
            <a:ext cx="990600" cy="853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1130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Slipstream">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594</TotalTime>
  <Words>871</Words>
  <Application>Microsoft Office PowerPoint</Application>
  <PresentationFormat>On-screen Show (4:3)</PresentationFormat>
  <Paragraphs>63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Slipstream</vt:lpstr>
      <vt:lpstr>PowerPoint Presentation</vt:lpstr>
      <vt:lpstr>PowerPoint Presentation</vt:lpstr>
      <vt:lpstr>Women</vt:lpstr>
      <vt:lpstr>Migration</vt:lpstr>
      <vt:lpstr>Poverty/Economics</vt:lpstr>
      <vt:lpstr>Earth</vt:lpstr>
      <vt:lpstr>Health</vt:lpstr>
      <vt:lpstr>Nuclear Issues/War</vt:lpstr>
      <vt:lpstr>Racism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Jubilee Hymn</dc:title>
  <dc:creator>Jahrsdoerfer, OP, Elaine</dc:creator>
  <cp:lastModifiedBy>Cassie</cp:lastModifiedBy>
  <cp:revision>77</cp:revision>
  <cp:lastPrinted>2015-08-11T14:49:14Z</cp:lastPrinted>
  <dcterms:created xsi:type="dcterms:W3CDTF">2015-07-23T18:31:26Z</dcterms:created>
  <dcterms:modified xsi:type="dcterms:W3CDTF">2015-10-15T15:37:22Z</dcterms:modified>
</cp:coreProperties>
</file>