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notesMasterIdLst>
    <p:notesMasterId r:id="rId82"/>
  </p:notesMasterIdLst>
  <p:handoutMasterIdLst>
    <p:handoutMasterId r:id="rId83"/>
  </p:handoutMasterIdLst>
  <p:sldIdLst>
    <p:sldId id="256" r:id="rId2"/>
    <p:sldId id="308" r:id="rId3"/>
    <p:sldId id="276" r:id="rId4"/>
    <p:sldId id="277" r:id="rId5"/>
    <p:sldId id="279" r:id="rId6"/>
    <p:sldId id="280" r:id="rId7"/>
    <p:sldId id="281" r:id="rId8"/>
    <p:sldId id="278" r:id="rId9"/>
    <p:sldId id="282" r:id="rId10"/>
    <p:sldId id="284" r:id="rId11"/>
    <p:sldId id="310" r:id="rId12"/>
    <p:sldId id="309" r:id="rId13"/>
    <p:sldId id="311" r:id="rId14"/>
    <p:sldId id="301" r:id="rId15"/>
    <p:sldId id="312" r:id="rId16"/>
    <p:sldId id="303" r:id="rId17"/>
    <p:sldId id="304" r:id="rId18"/>
    <p:sldId id="306" r:id="rId19"/>
    <p:sldId id="317" r:id="rId20"/>
    <p:sldId id="315" r:id="rId21"/>
    <p:sldId id="314" r:id="rId22"/>
    <p:sldId id="316" r:id="rId23"/>
    <p:sldId id="302" r:id="rId24"/>
    <p:sldId id="318" r:id="rId25"/>
    <p:sldId id="320" r:id="rId26"/>
    <p:sldId id="322" r:id="rId27"/>
    <p:sldId id="283" r:id="rId28"/>
    <p:sldId id="324" r:id="rId29"/>
    <p:sldId id="363" r:id="rId30"/>
    <p:sldId id="347" r:id="rId31"/>
    <p:sldId id="323" r:id="rId32"/>
    <p:sldId id="286" r:id="rId33"/>
    <p:sldId id="364" r:id="rId34"/>
    <p:sldId id="365" r:id="rId35"/>
    <p:sldId id="367" r:id="rId36"/>
    <p:sldId id="368" r:id="rId37"/>
    <p:sldId id="369" r:id="rId38"/>
    <p:sldId id="296" r:id="rId39"/>
    <p:sldId id="329" r:id="rId40"/>
    <p:sldId id="370" r:id="rId41"/>
    <p:sldId id="366" r:id="rId42"/>
    <p:sldId id="291" r:id="rId43"/>
    <p:sldId id="371" r:id="rId44"/>
    <p:sldId id="293" r:id="rId45"/>
    <p:sldId id="372" r:id="rId46"/>
    <p:sldId id="373" r:id="rId47"/>
    <p:sldId id="374" r:id="rId48"/>
    <p:sldId id="273" r:id="rId49"/>
    <p:sldId id="274" r:id="rId50"/>
    <p:sldId id="272" r:id="rId51"/>
    <p:sldId id="375" r:id="rId52"/>
    <p:sldId id="376" r:id="rId53"/>
    <p:sldId id="377" r:id="rId54"/>
    <p:sldId id="378" r:id="rId55"/>
    <p:sldId id="379" r:id="rId56"/>
    <p:sldId id="326" r:id="rId57"/>
    <p:sldId id="380" r:id="rId58"/>
    <p:sldId id="307" r:id="rId59"/>
    <p:sldId id="382" r:id="rId60"/>
    <p:sldId id="383" r:id="rId61"/>
    <p:sldId id="384" r:id="rId62"/>
    <p:sldId id="355" r:id="rId63"/>
    <p:sldId id="391" r:id="rId64"/>
    <p:sldId id="392" r:id="rId65"/>
    <p:sldId id="385" r:id="rId66"/>
    <p:sldId id="387" r:id="rId67"/>
    <p:sldId id="386" r:id="rId68"/>
    <p:sldId id="389" r:id="rId69"/>
    <p:sldId id="393" r:id="rId70"/>
    <p:sldId id="390" r:id="rId71"/>
    <p:sldId id="394" r:id="rId72"/>
    <p:sldId id="381" r:id="rId73"/>
    <p:sldId id="396" r:id="rId74"/>
    <p:sldId id="397" r:id="rId75"/>
    <p:sldId id="398" r:id="rId76"/>
    <p:sldId id="362" r:id="rId77"/>
    <p:sldId id="399" r:id="rId78"/>
    <p:sldId id="345" r:id="rId79"/>
    <p:sldId id="400" r:id="rId80"/>
    <p:sldId id="332" r:id="rId81"/>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autoAdjust="0"/>
    <p:restoredTop sz="94664" autoAdjust="0"/>
  </p:normalViewPr>
  <p:slideViewPr>
    <p:cSldViewPr snapToGrid="0" snapToObjects="1">
      <p:cViewPr>
        <p:scale>
          <a:sx n="107" d="100"/>
          <a:sy n="107" d="100"/>
        </p:scale>
        <p:origin x="-78"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7053" cy="465773"/>
          </a:xfrm>
          <a:prstGeom prst="rect">
            <a:avLst/>
          </a:prstGeom>
        </p:spPr>
        <p:txBody>
          <a:bodyPr vert="horz" lIns="91751" tIns="45875" rIns="91751" bIns="45875" rtlCol="0"/>
          <a:lstStyle>
            <a:lvl1pPr algn="l">
              <a:defRPr sz="1200"/>
            </a:lvl1pPr>
          </a:lstStyle>
          <a:p>
            <a:endParaRPr lang="en-US"/>
          </a:p>
        </p:txBody>
      </p:sp>
      <p:sp>
        <p:nvSpPr>
          <p:cNvPr id="3" name="Date Placeholder 2"/>
          <p:cNvSpPr>
            <a:spLocks noGrp="1"/>
          </p:cNvSpPr>
          <p:nvPr>
            <p:ph type="dt" sz="quarter" idx="1"/>
          </p:nvPr>
        </p:nvSpPr>
        <p:spPr>
          <a:xfrm>
            <a:off x="3994614" y="0"/>
            <a:ext cx="3057053" cy="465773"/>
          </a:xfrm>
          <a:prstGeom prst="rect">
            <a:avLst/>
          </a:prstGeom>
        </p:spPr>
        <p:txBody>
          <a:bodyPr vert="horz" lIns="91751" tIns="45875" rIns="91751" bIns="45875" rtlCol="0"/>
          <a:lstStyle>
            <a:lvl1pPr algn="r">
              <a:defRPr sz="1200"/>
            </a:lvl1pPr>
          </a:lstStyle>
          <a:p>
            <a:fld id="{2E55174F-4F7D-434B-98E1-F97A8D0B53E1}" type="datetimeFigureOut">
              <a:rPr lang="en-US" smtClean="0"/>
              <a:t>4/29/2016</a:t>
            </a:fld>
            <a:endParaRPr lang="en-US"/>
          </a:p>
        </p:txBody>
      </p:sp>
      <p:sp>
        <p:nvSpPr>
          <p:cNvPr id="4" name="Footer Placeholder 3"/>
          <p:cNvSpPr>
            <a:spLocks noGrp="1"/>
          </p:cNvSpPr>
          <p:nvPr>
            <p:ph type="ftr" sz="quarter" idx="2"/>
          </p:nvPr>
        </p:nvSpPr>
        <p:spPr>
          <a:xfrm>
            <a:off x="0" y="8841738"/>
            <a:ext cx="3057053" cy="465773"/>
          </a:xfrm>
          <a:prstGeom prst="rect">
            <a:avLst/>
          </a:prstGeom>
        </p:spPr>
        <p:txBody>
          <a:bodyPr vert="horz" lIns="91751" tIns="45875" rIns="91751" bIns="45875" rtlCol="0" anchor="b"/>
          <a:lstStyle>
            <a:lvl1pPr algn="l">
              <a:defRPr sz="1200"/>
            </a:lvl1pPr>
          </a:lstStyle>
          <a:p>
            <a:endParaRPr lang="en-US"/>
          </a:p>
        </p:txBody>
      </p:sp>
      <p:sp>
        <p:nvSpPr>
          <p:cNvPr id="5" name="Slide Number Placeholder 4"/>
          <p:cNvSpPr>
            <a:spLocks noGrp="1"/>
          </p:cNvSpPr>
          <p:nvPr>
            <p:ph type="sldNum" sz="quarter" idx="3"/>
          </p:nvPr>
        </p:nvSpPr>
        <p:spPr>
          <a:xfrm>
            <a:off x="3994614" y="8841738"/>
            <a:ext cx="3057053" cy="465773"/>
          </a:xfrm>
          <a:prstGeom prst="rect">
            <a:avLst/>
          </a:prstGeom>
        </p:spPr>
        <p:txBody>
          <a:bodyPr vert="horz" lIns="91751" tIns="45875" rIns="91751" bIns="45875" rtlCol="0" anchor="b"/>
          <a:lstStyle>
            <a:lvl1pPr algn="r">
              <a:defRPr sz="1200"/>
            </a:lvl1pPr>
          </a:lstStyle>
          <a:p>
            <a:fld id="{2E43D237-8325-40E8-B831-3B5AA5E5F78B}" type="slidenum">
              <a:rPr lang="en-US" smtClean="0"/>
              <a:t>‹#›</a:t>
            </a:fld>
            <a:endParaRPr lang="en-US"/>
          </a:p>
        </p:txBody>
      </p:sp>
    </p:spTree>
    <p:extLst>
      <p:ext uri="{BB962C8B-B14F-4D97-AF65-F5344CB8AC3E}">
        <p14:creationId xmlns:p14="http://schemas.microsoft.com/office/powerpoint/2010/main" val="1639410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7053" cy="465773"/>
          </a:xfrm>
          <a:prstGeom prst="rect">
            <a:avLst/>
          </a:prstGeom>
        </p:spPr>
        <p:txBody>
          <a:bodyPr vert="horz" lIns="91751" tIns="45875" rIns="91751" bIns="45875" rtlCol="0"/>
          <a:lstStyle>
            <a:lvl1pPr algn="l">
              <a:defRPr sz="1200"/>
            </a:lvl1pPr>
          </a:lstStyle>
          <a:p>
            <a:endParaRPr lang="en-US"/>
          </a:p>
        </p:txBody>
      </p:sp>
      <p:sp>
        <p:nvSpPr>
          <p:cNvPr id="3" name="Date Placeholder 2"/>
          <p:cNvSpPr>
            <a:spLocks noGrp="1"/>
          </p:cNvSpPr>
          <p:nvPr>
            <p:ph type="dt" idx="1"/>
          </p:nvPr>
        </p:nvSpPr>
        <p:spPr>
          <a:xfrm>
            <a:off x="3994614" y="0"/>
            <a:ext cx="3057053" cy="465773"/>
          </a:xfrm>
          <a:prstGeom prst="rect">
            <a:avLst/>
          </a:prstGeom>
        </p:spPr>
        <p:txBody>
          <a:bodyPr vert="horz" lIns="91751" tIns="45875" rIns="91751" bIns="45875" rtlCol="0"/>
          <a:lstStyle>
            <a:lvl1pPr algn="r">
              <a:defRPr sz="1200"/>
            </a:lvl1pPr>
          </a:lstStyle>
          <a:p>
            <a:fld id="{403675E4-2498-4093-B419-CB1EE001353E}" type="datetimeFigureOut">
              <a:rPr lang="en-US" smtClean="0"/>
              <a:t>4/29/2016</a:t>
            </a:fld>
            <a:endParaRPr lang="en-US"/>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1751" tIns="45875" rIns="91751" bIns="45875" rtlCol="0" anchor="ctr"/>
          <a:lstStyle/>
          <a:p>
            <a:endParaRPr lang="en-US"/>
          </a:p>
        </p:txBody>
      </p:sp>
      <p:sp>
        <p:nvSpPr>
          <p:cNvPr id="5" name="Notes Placeholder 4"/>
          <p:cNvSpPr>
            <a:spLocks noGrp="1"/>
          </p:cNvSpPr>
          <p:nvPr>
            <p:ph type="body" sz="quarter" idx="3"/>
          </p:nvPr>
        </p:nvSpPr>
        <p:spPr>
          <a:xfrm>
            <a:off x="705965" y="4422459"/>
            <a:ext cx="5641333" cy="4188778"/>
          </a:xfrm>
          <a:prstGeom prst="rect">
            <a:avLst/>
          </a:prstGeom>
        </p:spPr>
        <p:txBody>
          <a:bodyPr vert="horz" lIns="91751" tIns="45875" rIns="91751" bIns="4587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1738"/>
            <a:ext cx="3057053" cy="465773"/>
          </a:xfrm>
          <a:prstGeom prst="rect">
            <a:avLst/>
          </a:prstGeom>
        </p:spPr>
        <p:txBody>
          <a:bodyPr vert="horz" lIns="91751" tIns="45875" rIns="91751" bIns="45875" rtlCol="0" anchor="b"/>
          <a:lstStyle>
            <a:lvl1pPr algn="l">
              <a:defRPr sz="1200"/>
            </a:lvl1pPr>
          </a:lstStyle>
          <a:p>
            <a:endParaRPr lang="en-US"/>
          </a:p>
        </p:txBody>
      </p:sp>
      <p:sp>
        <p:nvSpPr>
          <p:cNvPr id="7" name="Slide Number Placeholder 6"/>
          <p:cNvSpPr>
            <a:spLocks noGrp="1"/>
          </p:cNvSpPr>
          <p:nvPr>
            <p:ph type="sldNum" sz="quarter" idx="5"/>
          </p:nvPr>
        </p:nvSpPr>
        <p:spPr>
          <a:xfrm>
            <a:off x="3994614" y="8841738"/>
            <a:ext cx="3057053" cy="465773"/>
          </a:xfrm>
          <a:prstGeom prst="rect">
            <a:avLst/>
          </a:prstGeom>
        </p:spPr>
        <p:txBody>
          <a:bodyPr vert="horz" lIns="91751" tIns="45875" rIns="91751" bIns="45875" rtlCol="0" anchor="b"/>
          <a:lstStyle>
            <a:lvl1pPr algn="r">
              <a:defRPr sz="1200"/>
            </a:lvl1pPr>
          </a:lstStyle>
          <a:p>
            <a:fld id="{63E32F3A-3A32-4F7D-84D2-4A9029FF1B10}" type="slidenum">
              <a:rPr lang="en-US" smtClean="0"/>
              <a:t>‹#›</a:t>
            </a:fld>
            <a:endParaRPr lang="en-US"/>
          </a:p>
        </p:txBody>
      </p:sp>
    </p:spTree>
    <p:extLst>
      <p:ext uri="{BB962C8B-B14F-4D97-AF65-F5344CB8AC3E}">
        <p14:creationId xmlns:p14="http://schemas.microsoft.com/office/powerpoint/2010/main" val="2239270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0B332-7B7E-4F9E-A8AF-6604B3F835CF}" type="slidenum">
              <a:rPr lang="en-US" smtClean="0"/>
              <a:pPr/>
              <a:t>17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"Sister </a:t>
            </a:r>
            <a:r>
              <a:rPr lang="en-US" dirty="0" err="1" smtClean="0"/>
              <a:t>Thea</a:t>
            </a:r>
            <a:r>
              <a:rPr lang="en-US" dirty="0" smtClean="0"/>
              <a:t> Bowman, FSPA" portrait by Marshall </a:t>
            </a:r>
            <a:r>
              <a:rPr lang="en-US" dirty="0" err="1" smtClean="0"/>
              <a:t>Bouldin</a:t>
            </a:r>
            <a:endParaRPr lang="en-US" dirty="0" smtClean="0"/>
          </a:p>
          <a:p>
            <a:pPr defTabSz="934974" fontAlgn="auto">
              <a:spcBef>
                <a:spcPts val="0"/>
              </a:spcBef>
              <a:spcAft>
                <a:spcPts val="0"/>
              </a:spcAft>
              <a:defRPr/>
            </a:pPr>
            <a:r>
              <a:rPr lang="en-US" dirty="0"/>
              <a:t>Address to U.S. Bishops 1989</a:t>
            </a:r>
          </a:p>
          <a:p>
            <a:endParaRPr lang="en-US" dirty="0"/>
          </a:p>
        </p:txBody>
      </p:sp>
      <p:sp>
        <p:nvSpPr>
          <p:cNvPr id="4" name="Slide Number Placeholder 3"/>
          <p:cNvSpPr>
            <a:spLocks noGrp="1"/>
          </p:cNvSpPr>
          <p:nvPr>
            <p:ph type="sldNum" sz="quarter" idx="10"/>
          </p:nvPr>
        </p:nvSpPr>
        <p:spPr/>
        <p:txBody>
          <a:bodyPr/>
          <a:lstStyle/>
          <a:p>
            <a:fld id="{0330F620-4DDA-4EE2-AF0C-485DCEAD2846}" type="slidenum">
              <a:rPr lang="en-US" smtClean="0"/>
              <a:pPr/>
              <a:t>68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4DD9E0-629E-4FA8-B1E0-63FCBECFDF69}" type="slidenum">
              <a:rPr lang="en-US" smtClean="0"/>
              <a:pPr/>
              <a:t>70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8ABB48-8A90-47E4-8F02-0C6F2170AC64}" type="slidenum">
              <a:rPr lang="en-US" smtClean="0"/>
              <a:pPr/>
              <a:t>71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AF6F23-1D50-40E6-A5B4-A58FA089FA84}" type="slidenum">
              <a:rPr lang="en-US" smtClean="0"/>
              <a:pPr/>
              <a:t>73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6CB08E-2E22-491B-9C4F-63E2DBE7BFF3}" type="slidenum">
              <a:rPr lang="en-US"/>
              <a:pPr/>
              <a:t>80</a:t>
            </a:fld>
            <a:endParaRPr lang="en-US"/>
          </a:p>
        </p:txBody>
      </p:sp>
      <p:sp>
        <p:nvSpPr>
          <p:cNvPr id="51202" name="Rectangle 2"/>
          <p:cNvSpPr>
            <a:spLocks noGrp="1" noRot="1" noChangeAspect="1" noChangeArrowheads="1" noTextEdit="1"/>
          </p:cNvSpPr>
          <p:nvPr>
            <p:ph type="sldImg"/>
          </p:nvPr>
        </p:nvSpPr>
        <p:spPr bwMode="auto">
          <a:xfrm>
            <a:off x="1200150" y="698500"/>
            <a:ext cx="4654550" cy="3490913"/>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40435" y="4421823"/>
            <a:ext cx="5172393" cy="4189095"/>
          </a:xfrm>
          <a:prstGeom prst="rect">
            <a:avLst/>
          </a:prstGeom>
          <a:solidFill>
            <a:srgbClr val="FFFFFF"/>
          </a:solidFill>
          <a:ln>
            <a:solidFill>
              <a:srgbClr val="000000"/>
            </a:solidFill>
            <a:miter lim="800000"/>
            <a:headEnd/>
            <a:tailEnd/>
          </a:ln>
        </p:spPr>
        <p:txBody>
          <a:bodyPr/>
          <a:lstStyle/>
          <a:p>
            <a:r>
              <a:rPr lang="en-US"/>
              <a:t>Mary of Magdala, </a:t>
            </a:r>
          </a:p>
          <a:p>
            <a:r>
              <a:rPr lang="en-US"/>
              <a:t>A radiant woman in red, the color of love, </a:t>
            </a:r>
          </a:p>
          <a:p>
            <a:r>
              <a:rPr lang="en-US"/>
              <a:t>as she comes from the light of the risen Lord to bring the good news to the disciples who are still in the dark and in fear. "Mary Magdalene went and said to the disciples, "I have seen the Lord" and she told them that he had said these things to her" (Jn 20:18).</a:t>
            </a:r>
          </a:p>
          <a:p>
            <a:endParaRPr lang="en-US"/>
          </a:p>
          <a:p>
            <a:r>
              <a:rPr lang="en-US"/>
              <a:t>What is particularly remarkable in this story is the great courage Mary shows by going to the tomb, her loving persistence as she is looking for his body, and the fact that Jesus gives her the mission to tell his disciples the good news of his resurrection.  It was this mandate to proclaim the good news that caused St. Augustine to call her "apostle of the apostles."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7B1B0-08ED-4196-9D41-A8C047E25C3A}" type="slidenum">
              <a:rPr lang="en-US" altLang="en-US"/>
              <a:pPr/>
              <a:t>26</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en-US" dirty="0"/>
              <a:t>The painting by Jan </a:t>
            </a:r>
            <a:r>
              <a:rPr lang="en-US" altLang="en-US" dirty="0" err="1"/>
              <a:t>VonBokel</a:t>
            </a:r>
            <a:r>
              <a:rPr lang="en-US" altLang="en-US" dirty="0"/>
              <a:t> entitled “The Invitation” from New Insights, P.O. Box 115, Trenton IL 62293  www.New-Insights.com </a:t>
            </a:r>
          </a:p>
          <a:p>
            <a:r>
              <a:rPr lang="en-US" altLang="en-US" dirty="0"/>
              <a:t>Arhudi@accessus.net Tel 618-224-7704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smtClean="0"/>
          </a:p>
        </p:txBody>
      </p:sp>
      <p:sp>
        <p:nvSpPr>
          <p:cNvPr id="69636" name="Slide Number Placeholder 3"/>
          <p:cNvSpPr>
            <a:spLocks noGrp="1"/>
          </p:cNvSpPr>
          <p:nvPr>
            <p:ph type="sldNum" sz="quarter" idx="5"/>
          </p:nvPr>
        </p:nvSpPr>
        <p:spPr>
          <a:noFill/>
        </p:spPr>
        <p:txBody>
          <a:bodyPr/>
          <a:lstStyle/>
          <a:p>
            <a:fld id="{0AF14E67-065D-4466-9B56-35CC1845BC99}" type="slidenum">
              <a:rPr lang="en-US" smtClean="0"/>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Naples; wearing red chasuble, standing at an altar, hands raised above 2 cups, flat loaf of bread at her right elbow; </a:t>
            </a:r>
            <a:br>
              <a:rPr lang="en-US" dirty="0"/>
            </a:br>
            <a:r>
              <a:rPr lang="en-US" dirty="0"/>
              <a:t>2 open books behind her with names of evangelists: she celebrates liturgy of Word &amp; Eucharist</a:t>
            </a:r>
            <a:endParaRPr lang="en-US" dirty="0"/>
          </a:p>
        </p:txBody>
      </p:sp>
      <p:sp>
        <p:nvSpPr>
          <p:cNvPr id="4" name="Slide Number Placeholder 3"/>
          <p:cNvSpPr>
            <a:spLocks noGrp="1"/>
          </p:cNvSpPr>
          <p:nvPr>
            <p:ph type="sldNum" sz="quarter" idx="10"/>
          </p:nvPr>
        </p:nvSpPr>
        <p:spPr/>
        <p:txBody>
          <a:bodyPr/>
          <a:lstStyle/>
          <a:p>
            <a:fld id="{FFAF6F23-1D50-40E6-A5B4-A58FA089FA84}" type="slidenum">
              <a:rPr lang="en-US" smtClean="0"/>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0DB589-F55A-4BEF-9334-6084D61AAFE4}" type="slidenum">
              <a:rPr lang="en-US" smtClean="0"/>
              <a:pPr>
                <a:defRPr/>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86A0097-50D8-4139-A380-AD056AB295B8}" type="slidenum">
              <a:rPr lang="en-US"/>
              <a:pPr/>
              <a:t>64</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solidFill>
                  <a:srgbClr val="008000"/>
                </a:solidFill>
              </a:rPr>
              <a:t>silver.neep.wisc.edu/~lakes/Ezekiel.jpg</a:t>
            </a:r>
            <a:r>
              <a:rPr lang="en-US"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4DD9E0-629E-4FA8-B1E0-63FCBECFDF69}" type="slidenum">
              <a:rPr lang="en-US" smtClean="0"/>
              <a:pPr/>
              <a:t>65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J.M.</a:t>
            </a:r>
            <a:r>
              <a:rPr lang="en-US" baseline="0" dirty="0" smtClean="0"/>
              <a:t> Ford, </a:t>
            </a:r>
            <a:r>
              <a:rPr lang="en-US" i="1" baseline="0" dirty="0" smtClean="0"/>
              <a:t>Redeemer, Friend, Mother</a:t>
            </a:r>
            <a:r>
              <a:rPr lang="en-US" i="0" baseline="0" dirty="0" smtClean="0"/>
              <a:t>, 200.</a:t>
            </a:r>
          </a:p>
          <a:p>
            <a:r>
              <a:rPr lang="en-US" i="0" baseline="0" dirty="0" smtClean="0"/>
              <a:t>Origen</a:t>
            </a:r>
            <a:endParaRPr lang="en-US" dirty="0"/>
          </a:p>
        </p:txBody>
      </p:sp>
      <p:sp>
        <p:nvSpPr>
          <p:cNvPr id="4" name="Slide Number Placeholder 3"/>
          <p:cNvSpPr>
            <a:spLocks noGrp="1"/>
          </p:cNvSpPr>
          <p:nvPr>
            <p:ph type="sldNum" sz="quarter" idx="10"/>
          </p:nvPr>
        </p:nvSpPr>
        <p:spPr/>
        <p:txBody>
          <a:bodyPr/>
          <a:lstStyle/>
          <a:p>
            <a:fld id="{154DD9E0-629E-4FA8-B1E0-63FCBECFDF69}" type="slidenum">
              <a:rPr lang="en-US" smtClean="0"/>
              <a:pPr/>
              <a:t>66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4DD9E0-629E-4FA8-B1E0-63FCBECFDF69}" type="slidenum">
              <a:rPr lang="en-US" smtClean="0"/>
              <a:pPr/>
              <a:t>67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D0065BE-0657-4A47-90AD-C21C55E16B19}" type="datetime4">
              <a:rPr lang="en-US" smtClean="0"/>
              <a:pPr/>
              <a:t>April 29, 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754ED01-E2A0-4C1E-8E21-014B9904157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4/29/2016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eaLnBrk="1" latinLnBrk="0" hangingPunct="1"/>
            <a:fld id="{23A271A1-F6D6-438B-A432-4747EE7ECD40}" type="datetimeFigureOut">
              <a:rPr lang="en-US" smtClean="0"/>
              <a:pPr eaLnBrk="1" latinLnBrk="0" hangingPunct="1"/>
              <a:t>4/29/2016</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4/29/2016</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47D2193-4505-4A75-99BB-880C6989A757}" type="datetime4">
              <a:rPr lang="en-US" smtClean="0"/>
              <a:pPr/>
              <a:t>April 29, 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754ED01-E2A0-4C1E-8E21-014B9904157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eaLnBrk="1" latinLnBrk="0" hangingPunct="1"/>
            <a:fld id="{23A271A1-F6D6-438B-A432-4747EE7ECD40}" type="datetimeFigureOut">
              <a:rPr lang="en-US" smtClean="0"/>
              <a:pPr eaLnBrk="1" latinLnBrk="0" hangingPunct="1"/>
              <a:t>4/29/2016</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eaLnBrk="1" latinLnBrk="0" hangingPunct="1"/>
            <a:fld id="{23A271A1-F6D6-438B-A432-4747EE7ECD40}" type="datetimeFigureOut">
              <a:rPr lang="en-US" smtClean="0"/>
              <a:pPr eaLnBrk="1" latinLnBrk="0" hangingPunct="1"/>
              <a:t>4/29/2016</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4/29/2016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4/29/2016</a:t>
            </a:fld>
            <a:endParaRPr lang="en-US"/>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4/29/2016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754ED01-E2A0-4C1E-8E21-014B9904157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eaLnBrk="1" latinLnBrk="0" hangingPunct="1"/>
            <a:fld id="{23A271A1-F6D6-438B-A432-4747EE7ECD40}" type="datetimeFigureOut">
              <a:rPr lang="en-US" smtClean="0"/>
              <a:pPr eaLnBrk="1" latinLnBrk="0" hangingPunct="1"/>
              <a:t>4/29/2016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fld id="{23A271A1-F6D6-438B-A432-4747EE7ECD40}" type="datetimeFigureOut">
              <a:rPr lang="en-US" smtClean="0"/>
              <a:pPr eaLnBrk="1" latinLnBrk="0" hangingPunct="1"/>
              <a:t>4/29/2016</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marysouthardart.org/paintings/"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teologanda.com.ar/teoindex.ht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7.gif"/></Relationships>
</file>

<file path=ppt/slides/_rels/slide7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powerpointart.com/powerpoint-backgrounds-samples/abstracts-background-samples/sunlight-rush.jpg" TargetMode="Externa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328" y="1810302"/>
            <a:ext cx="4502458" cy="2655165"/>
          </a:xfrm>
        </p:spPr>
        <p:txBody>
          <a:bodyPr>
            <a:normAutofit/>
          </a:bodyPr>
          <a:lstStyle/>
          <a:p>
            <a:r>
              <a:rPr lang="en-US" sz="2800" b="1" dirty="0" err="1" smtClean="0"/>
              <a:t>Perfectae</a:t>
            </a:r>
            <a:r>
              <a:rPr lang="en-US" sz="2800" b="1" dirty="0" smtClean="0"/>
              <a:t> </a:t>
            </a:r>
            <a:r>
              <a:rPr lang="en-US" sz="2800" b="1" dirty="0" err="1" smtClean="0"/>
              <a:t>caritatis</a:t>
            </a:r>
            <a:r>
              <a:rPr lang="en-US" sz="2800" b="1" dirty="0" smtClean="0"/>
              <a:t>:</a:t>
            </a:r>
            <a:br>
              <a:rPr lang="en-US" sz="2800" b="1" dirty="0" smtClean="0"/>
            </a:br>
            <a:r>
              <a:rPr lang="en-US" sz="2800" b="1" dirty="0" smtClean="0"/>
              <a:t>Sent to preach </a:t>
            </a:r>
            <a:br>
              <a:rPr lang="en-US" sz="2800" b="1" dirty="0" smtClean="0"/>
            </a:br>
            <a:r>
              <a:rPr lang="en-US" sz="2800" b="1" dirty="0" smtClean="0"/>
              <a:t>the gospel of Mercy</a:t>
            </a:r>
            <a:r>
              <a:rPr lang="en-US" sz="2800" dirty="0"/>
              <a:t/>
            </a:r>
            <a:br>
              <a:rPr lang="en-US" sz="2800" dirty="0"/>
            </a:br>
            <a:endParaRPr lang="en-US" sz="2800" dirty="0"/>
          </a:p>
        </p:txBody>
      </p:sp>
      <p:sp>
        <p:nvSpPr>
          <p:cNvPr id="3" name="Subtitle 2"/>
          <p:cNvSpPr>
            <a:spLocks noGrp="1"/>
          </p:cNvSpPr>
          <p:nvPr>
            <p:ph type="subTitle" idx="1"/>
          </p:nvPr>
        </p:nvSpPr>
        <p:spPr/>
        <p:txBody>
          <a:bodyPr>
            <a:normAutofit fontScale="77500" lnSpcReduction="20000"/>
          </a:bodyPr>
          <a:lstStyle/>
          <a:p>
            <a:pPr algn="r"/>
            <a:r>
              <a:rPr lang="en-US" dirty="0"/>
              <a:t>Dominican </a:t>
            </a:r>
            <a:r>
              <a:rPr lang="en-US" dirty="0" smtClean="0"/>
              <a:t>Sisters International </a:t>
            </a:r>
            <a:r>
              <a:rPr lang="en-US" dirty="0"/>
              <a:t>~ </a:t>
            </a:r>
            <a:r>
              <a:rPr lang="en-US" dirty="0" smtClean="0"/>
              <a:t>May 3, </a:t>
            </a:r>
            <a:r>
              <a:rPr lang="en-US" dirty="0"/>
              <a:t>2016</a:t>
            </a:r>
          </a:p>
          <a:p>
            <a:pPr algn="r"/>
            <a:r>
              <a:rPr lang="en-US" dirty="0" smtClean="0"/>
              <a:t>Sr. Barbara E. Reid, O.P.</a:t>
            </a:r>
          </a:p>
        </p:txBody>
      </p:sp>
      <p:pic>
        <p:nvPicPr>
          <p:cNvPr id="2050" name="Picture 2" descr="http://3.bp.blogspot.com/-7uReJNiYo-E/Un5a7lVz-9I/AAAAAAAAS6o/wlclCxiilVA/s640/St.-Catherine-of-Siena-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786" y="1238985"/>
            <a:ext cx="3171548" cy="455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08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72193" y="3218213"/>
            <a:ext cx="4507490" cy="1673225"/>
          </a:xfrm>
        </p:spPr>
        <p:txBody>
          <a:bodyPr>
            <a:normAutofit fontScale="92500" lnSpcReduction="20000"/>
          </a:bodyPr>
          <a:lstStyle/>
          <a:p>
            <a:r>
              <a:rPr lang="en-US" dirty="0" smtClean="0"/>
              <a:t>“Do you see this woman?”</a:t>
            </a:r>
          </a:p>
          <a:p>
            <a:r>
              <a:rPr lang="en-US" dirty="0" smtClean="0"/>
              <a:t>Simon</a:t>
            </a:r>
            <a:r>
              <a:rPr lang="en-US" dirty="0" smtClean="0"/>
              <a:t>: A sinner</a:t>
            </a:r>
          </a:p>
          <a:p>
            <a:r>
              <a:rPr lang="en-US" dirty="0" smtClean="0"/>
              <a:t>Jesus: A woman forgiven much</a:t>
            </a:r>
          </a:p>
          <a:p>
            <a:r>
              <a:rPr lang="en-US" dirty="0"/>
              <a:t>	</a:t>
            </a:r>
            <a:r>
              <a:rPr lang="en-US" dirty="0" smtClean="0"/>
              <a:t> who loves much</a:t>
            </a:r>
            <a:endParaRPr lang="en-US" dirty="0"/>
          </a:p>
        </p:txBody>
      </p:sp>
      <p:sp>
        <p:nvSpPr>
          <p:cNvPr id="4" name="Title 3"/>
          <p:cNvSpPr>
            <a:spLocks noGrp="1"/>
          </p:cNvSpPr>
          <p:nvPr>
            <p:ph type="title"/>
          </p:nvPr>
        </p:nvSpPr>
        <p:spPr/>
        <p:txBody>
          <a:bodyPr/>
          <a:lstStyle/>
          <a:p>
            <a:r>
              <a:rPr lang="en-US" dirty="0" smtClean="0"/>
              <a:t>Luke 7:36-50</a:t>
            </a:r>
            <a:endParaRPr lang="en-US" dirty="0"/>
          </a:p>
        </p:txBody>
      </p:sp>
      <p:pic>
        <p:nvPicPr>
          <p:cNvPr id="8194" name="Picture 2"/>
          <p:cNvPicPr>
            <a:picLocks noGrp="1" noChangeAspect="1" noChangeArrowheads="1"/>
          </p:cNvPicPr>
          <p:nvPr>
            <p:ph sz="quarter" idx="4294967295"/>
          </p:nvPr>
        </p:nvPicPr>
        <p:blipFill>
          <a:blip r:embed="rId2" cstate="email">
            <a:extLst>
              <a:ext uri="{28A0092B-C50C-407E-A947-70E740481C1C}">
                <a14:useLocalDpi xmlns:a14="http://schemas.microsoft.com/office/drawing/2010/main" val="0"/>
              </a:ext>
            </a:extLst>
          </a:blip>
          <a:srcRect/>
          <a:stretch>
            <a:fillRect/>
          </a:stretch>
        </p:blipFill>
        <p:spPr bwMode="auto">
          <a:xfrm>
            <a:off x="4679683" y="857478"/>
            <a:ext cx="4410878" cy="465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77397" y="5842660"/>
            <a:ext cx="732893" cy="369332"/>
          </a:xfrm>
          <a:prstGeom prst="rect">
            <a:avLst/>
          </a:prstGeom>
          <a:noFill/>
        </p:spPr>
        <p:txBody>
          <a:bodyPr wrap="none" rtlCol="0">
            <a:spAutoFit/>
          </a:bodyPr>
          <a:lstStyle/>
          <a:p>
            <a:r>
              <a:rPr lang="en-US" dirty="0" smtClean="0"/>
              <a:t>He Qi</a:t>
            </a:r>
            <a:endParaRPr lang="en-US" dirty="0"/>
          </a:p>
        </p:txBody>
      </p:sp>
    </p:spTree>
    <p:extLst>
      <p:ext uri="{BB962C8B-B14F-4D97-AF65-F5344CB8AC3E}">
        <p14:creationId xmlns:p14="http://schemas.microsoft.com/office/powerpoint/2010/main" val="42363715"/>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An Image of Christ</a:t>
            </a:r>
          </a:p>
        </p:txBody>
      </p:sp>
      <p:sp>
        <p:nvSpPr>
          <p:cNvPr id="110595" name="Rectangle 3"/>
          <p:cNvSpPr>
            <a:spLocks noGrp="1" noChangeArrowheads="1"/>
          </p:cNvSpPr>
          <p:nvPr>
            <p:ph type="body" idx="1"/>
          </p:nvPr>
        </p:nvSpPr>
        <p:spPr>
          <a:xfrm>
            <a:off x="685800" y="1926454"/>
            <a:ext cx="3717524" cy="4398146"/>
          </a:xfrm>
        </p:spPr>
        <p:style>
          <a:lnRef idx="2">
            <a:schemeClr val="accent2"/>
          </a:lnRef>
          <a:fillRef idx="1">
            <a:schemeClr val="lt1"/>
          </a:fillRef>
          <a:effectRef idx="0">
            <a:schemeClr val="accent2"/>
          </a:effectRef>
          <a:fontRef idx="minor">
            <a:schemeClr val="dk1"/>
          </a:fontRef>
        </p:style>
        <p:txBody>
          <a:bodyPr>
            <a:normAutofit/>
          </a:bodyPr>
          <a:lstStyle/>
          <a:p>
            <a:pPr>
              <a:lnSpc>
                <a:spcPct val="90000"/>
              </a:lnSpc>
            </a:pPr>
            <a:r>
              <a:rPr lang="en-US" sz="2400" dirty="0" smtClean="0"/>
              <a:t>Her </a:t>
            </a:r>
            <a:r>
              <a:rPr lang="en-US" sz="2400" dirty="0"/>
              <a:t>actions and stance prefigure Jesus’ own </a:t>
            </a:r>
            <a:endParaRPr lang="en-US" sz="2400" dirty="0" smtClean="0"/>
          </a:p>
          <a:p>
            <a:pPr marL="0" indent="0">
              <a:lnSpc>
                <a:spcPct val="90000"/>
              </a:lnSpc>
              <a:buNone/>
            </a:pPr>
            <a:r>
              <a:rPr lang="en-US" sz="2400" dirty="0" smtClean="0"/>
              <a:t>     (Lk 22:20</a:t>
            </a:r>
            <a:r>
              <a:rPr lang="en-US" sz="2400" dirty="0"/>
              <a:t>, 26-27)</a:t>
            </a:r>
          </a:p>
          <a:p>
            <a:pPr>
              <a:lnSpc>
                <a:spcPct val="90000"/>
              </a:lnSpc>
            </a:pPr>
            <a:r>
              <a:rPr lang="en-US" sz="2400" dirty="0" smtClean="0"/>
              <a:t>Ability </a:t>
            </a:r>
            <a:r>
              <a:rPr lang="en-US" sz="2400" dirty="0"/>
              <a:t>to perceive Jesus correctly is tied to ability to perceive woman correctly</a:t>
            </a:r>
          </a:p>
          <a:p>
            <a:pPr>
              <a:lnSpc>
                <a:spcPct val="90000"/>
              </a:lnSpc>
              <a:buFont typeface="Wingdings" pitchFamily="2" charset="2"/>
              <a:buNone/>
            </a:pPr>
            <a:r>
              <a:rPr lang="en-US" sz="2400" dirty="0"/>
              <a:t>	</a:t>
            </a:r>
          </a:p>
        </p:txBody>
      </p:sp>
      <p:pic>
        <p:nvPicPr>
          <p:cNvPr id="4" name="Picture 3" descr="http://webmail.ctu.edu/Session/3706-bUlTO1qzW8usyxxa0hiJ/MessagePart/INBOX/20548-01-02-R/image005.jpg@01C4E206.F6A29DB0"/>
          <p:cNvPicPr>
            <a:picLocks noChangeAspect="1" noChangeArrowheads="1"/>
          </p:cNvPicPr>
          <p:nvPr/>
        </p:nvPicPr>
        <p:blipFill>
          <a:blip r:embed="rId2" cstate="print"/>
          <a:srcRect/>
          <a:stretch>
            <a:fillRect/>
          </a:stretch>
        </p:blipFill>
        <p:spPr bwMode="auto">
          <a:xfrm>
            <a:off x="5257800" y="-234616"/>
            <a:ext cx="3962400" cy="7124700"/>
          </a:xfrm>
          <a:prstGeom prst="rect">
            <a:avLst/>
          </a:prstGeom>
          <a:noFill/>
        </p:spPr>
      </p:pic>
      <p:sp>
        <p:nvSpPr>
          <p:cNvPr id="5" name="TextBox 4"/>
          <p:cNvSpPr txBox="1"/>
          <p:nvPr/>
        </p:nvSpPr>
        <p:spPr>
          <a:xfrm>
            <a:off x="6834326" y="6534834"/>
            <a:ext cx="2309674" cy="276999"/>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i="1" dirty="0" smtClean="0"/>
              <a:t>Woman Offered </a:t>
            </a:r>
            <a:r>
              <a:rPr lang="en-US" sz="1200" dirty="0" smtClean="0"/>
              <a:t>– Janet McKenzie</a:t>
            </a:r>
            <a:endParaRPr lang="en-US" sz="1200" dirty="0"/>
          </a:p>
        </p:txBody>
      </p:sp>
    </p:spTree>
    <p:extLst>
      <p:ext uri="{BB962C8B-B14F-4D97-AF65-F5344CB8AC3E}">
        <p14:creationId xmlns:p14="http://schemas.microsoft.com/office/powerpoint/2010/main" val="10943379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850384" y="1722268"/>
            <a:ext cx="2644329" cy="4448037"/>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dirty="0" smtClean="0">
                <a:solidFill>
                  <a:schemeClr val="tx1"/>
                </a:solidFill>
              </a:rPr>
              <a:t>What is your experience of being </a:t>
            </a:r>
            <a:r>
              <a:rPr lang="en-US" dirty="0" err="1" smtClean="0">
                <a:solidFill>
                  <a:schemeClr val="tx1"/>
                </a:solidFill>
              </a:rPr>
              <a:t>mercy’d</a:t>
            </a:r>
            <a:r>
              <a:rPr lang="en-US" dirty="0" smtClean="0">
                <a:solidFill>
                  <a:schemeClr val="tx1"/>
                </a:solidFill>
              </a:rPr>
              <a:t>?</a:t>
            </a:r>
          </a:p>
          <a:p>
            <a:endParaRPr lang="en-US" dirty="0" smtClean="0">
              <a:solidFill>
                <a:schemeClr val="tx1"/>
              </a:solidFill>
            </a:endParaRPr>
          </a:p>
          <a:p>
            <a:r>
              <a:rPr lang="en-US" dirty="0" smtClean="0">
                <a:solidFill>
                  <a:schemeClr val="tx1"/>
                </a:solidFill>
              </a:rPr>
              <a:t>How are we to respond to such mercy?</a:t>
            </a:r>
          </a:p>
          <a:p>
            <a:endParaRPr lang="en-US" dirty="0" smtClean="0">
              <a:solidFill>
                <a:schemeClr val="tx1"/>
              </a:solidFill>
            </a:endParaRPr>
          </a:p>
          <a:p>
            <a:r>
              <a:rPr lang="en-US" dirty="0" smtClean="0">
                <a:solidFill>
                  <a:schemeClr val="tx1"/>
                </a:solidFill>
              </a:rPr>
              <a:t>How do we continue to be formed as preachers of mercy?</a:t>
            </a:r>
            <a:endParaRPr lang="en-US" dirty="0">
              <a:solidFill>
                <a:schemeClr val="tx1"/>
              </a:solidFill>
            </a:endParaRPr>
          </a:p>
        </p:txBody>
      </p:sp>
      <p:sp>
        <p:nvSpPr>
          <p:cNvPr id="3" name="Title 2"/>
          <p:cNvSpPr>
            <a:spLocks noGrp="1"/>
          </p:cNvSpPr>
          <p:nvPr>
            <p:ph type="title"/>
          </p:nvPr>
        </p:nvSpPr>
        <p:spPr>
          <a:xfrm>
            <a:off x="325223" y="410592"/>
            <a:ext cx="7620000" cy="990600"/>
          </a:xfrm>
        </p:spPr>
        <p:txBody>
          <a:bodyPr/>
          <a:lstStyle/>
          <a:p>
            <a:r>
              <a:rPr lang="en-US" b="1" dirty="0" smtClean="0">
                <a:solidFill>
                  <a:schemeClr val="tx2"/>
                </a:solidFill>
              </a:rPr>
              <a:t>For Reflection:</a:t>
            </a:r>
            <a:endParaRPr lang="en-US" b="1" dirty="0">
              <a:solidFill>
                <a:schemeClr val="tx2"/>
              </a:solidFill>
            </a:endParaRPr>
          </a:p>
        </p:txBody>
      </p:sp>
      <p:pic>
        <p:nvPicPr>
          <p:cNvPr id="1024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5222" y="1722268"/>
            <a:ext cx="5359267" cy="444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3293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3682" y="2743200"/>
            <a:ext cx="8291743" cy="1673225"/>
          </a:xfrm>
        </p:spPr>
        <p:txBody>
          <a:bodyPr>
            <a:noAutofit/>
          </a:bodyPr>
          <a:lstStyle/>
          <a:p>
            <a:r>
              <a:rPr lang="en-US" sz="4000" b="1" dirty="0" smtClean="0"/>
              <a:t>II. </a:t>
            </a:r>
            <a:r>
              <a:rPr lang="en-US" sz="4000" b="1" dirty="0" err="1" smtClean="0"/>
              <a:t>Mercying</a:t>
            </a:r>
            <a:r>
              <a:rPr lang="en-US" sz="4000" b="1" dirty="0" smtClean="0"/>
              <a:t>: </a:t>
            </a:r>
          </a:p>
          <a:p>
            <a:r>
              <a:rPr lang="en-US" sz="4000" b="1" dirty="0"/>
              <a:t>	</a:t>
            </a:r>
            <a:r>
              <a:rPr lang="en-US" sz="4000" b="1" dirty="0" smtClean="0"/>
              <a:t>Remembering	</a:t>
            </a:r>
          </a:p>
          <a:p>
            <a:r>
              <a:rPr lang="en-US" sz="4000" b="1" dirty="0"/>
              <a:t>	</a:t>
            </a:r>
            <a:r>
              <a:rPr lang="en-US" sz="4000" b="1" dirty="0" smtClean="0"/>
              <a:t>	Proclaiming Justice</a:t>
            </a:r>
          </a:p>
          <a:p>
            <a:r>
              <a:rPr lang="en-US" sz="4000" b="1" dirty="0"/>
              <a:t>	</a:t>
            </a:r>
            <a:r>
              <a:rPr lang="en-US" sz="4000" b="1" dirty="0" smtClean="0"/>
              <a:t>		Praying for Mercy</a:t>
            </a:r>
            <a:endParaRPr lang="en-US" sz="4000" b="1"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567851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8" name="TextBox 7"/>
          <p:cNvSpPr txBox="1"/>
          <p:nvPr/>
        </p:nvSpPr>
        <p:spPr>
          <a:xfrm>
            <a:off x="5426713" y="6508450"/>
            <a:ext cx="6553051" cy="307777"/>
          </a:xfrm>
          <a:prstGeom prst="rect">
            <a:avLst/>
          </a:prstGeom>
          <a:noFill/>
        </p:spPr>
        <p:txBody>
          <a:bodyPr wrap="square" rtlCol="0">
            <a:spAutoFit/>
          </a:bodyPr>
          <a:lstStyle/>
          <a:p>
            <a:r>
              <a:rPr lang="en-US" sz="1400" i="1" dirty="0" smtClean="0"/>
              <a:t>But God Remembered Noah</a:t>
            </a:r>
            <a:r>
              <a:rPr lang="en-US" sz="1400" dirty="0" smtClean="0"/>
              <a:t> - </a:t>
            </a:r>
            <a:r>
              <a:rPr lang="en-US" sz="1400" dirty="0" err="1" smtClean="0"/>
              <a:t>PhilipTrammell</a:t>
            </a:r>
            <a:endParaRPr lang="en-US" sz="1400" dirty="0"/>
          </a:p>
        </p:txBody>
      </p:sp>
      <p:sp>
        <p:nvSpPr>
          <p:cNvPr id="9" name="Content Placeholder 8"/>
          <p:cNvSpPr>
            <a:spLocks noGrp="1"/>
          </p:cNvSpPr>
          <p:nvPr>
            <p:ph sz="quarter" idx="1"/>
          </p:nvPr>
        </p:nvSpPr>
        <p:spPr/>
        <p:txBody>
          <a:bodyPr/>
          <a:lstStyle/>
          <a:p>
            <a:endParaRPr lang="en-US"/>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2925"/>
            <a:ext cx="9144000" cy="652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19686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“Jesus, Remember me when you come into your Kingdom” (Luke 23:42)</a:t>
            </a:r>
            <a:endParaRPr lang="en-US" sz="3200" dirty="0"/>
          </a:p>
        </p:txBody>
      </p:sp>
      <p:sp>
        <p:nvSpPr>
          <p:cNvPr id="3" name="Content Placeholder 2"/>
          <p:cNvSpPr>
            <a:spLocks noGrp="1"/>
          </p:cNvSpPr>
          <p:nvPr>
            <p:ph sz="quarter"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600200"/>
            <a:ext cx="504825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6218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024563" y="6267450"/>
            <a:ext cx="3119437" cy="249238"/>
          </a:xfrm>
        </p:spPr>
        <p:txBody>
          <a:bodyPr>
            <a:normAutofit fontScale="77500" lnSpcReduction="20000"/>
          </a:bodyPr>
          <a:lstStyle/>
          <a:p>
            <a:pPr marL="0" indent="0">
              <a:buNone/>
            </a:pPr>
            <a:r>
              <a:rPr lang="en-US" sz="1600" i="1" dirty="0" smtClean="0"/>
              <a:t>Visitation, </a:t>
            </a:r>
            <a:r>
              <a:rPr lang="en-US" sz="1600" dirty="0" smtClean="0"/>
              <a:t>Mary Southard, CSJ</a:t>
            </a:r>
            <a:endParaRPr lang="en-US" sz="1600" dirty="0"/>
          </a:p>
        </p:txBody>
      </p:sp>
      <p:sp>
        <p:nvSpPr>
          <p:cNvPr id="2" name="Title 1"/>
          <p:cNvSpPr>
            <a:spLocks noGrp="1"/>
          </p:cNvSpPr>
          <p:nvPr>
            <p:ph type="title" idx="4294967295"/>
          </p:nvPr>
        </p:nvSpPr>
        <p:spPr>
          <a:xfrm>
            <a:off x="5876925" y="1989138"/>
            <a:ext cx="3267075" cy="1233487"/>
          </a:xfrm>
        </p:spPr>
        <p:txBody>
          <a:bodyPr>
            <a:noAutofit/>
          </a:bodyPr>
          <a:lstStyle/>
          <a:p>
            <a:r>
              <a:rPr lang="en-US" sz="2800" dirty="0" smtClean="0">
                <a:solidFill>
                  <a:schemeClr val="tx1"/>
                </a:solidFill>
              </a:rPr>
              <a:t>“you have helped your servant Israel </a:t>
            </a:r>
            <a:br>
              <a:rPr lang="en-US" sz="2800" dirty="0" smtClean="0">
                <a:solidFill>
                  <a:schemeClr val="tx1"/>
                </a:solidFill>
              </a:rPr>
            </a:br>
            <a:r>
              <a:rPr lang="en-US" sz="2800" dirty="0" smtClean="0">
                <a:solidFill>
                  <a:schemeClr val="tx1"/>
                </a:solidFill>
              </a:rPr>
              <a:t>in remembrance of your mercy” (1:54)</a:t>
            </a:r>
            <a:endParaRPr lang="en-US" sz="2800" dirty="0">
              <a:solidFill>
                <a:schemeClr val="tx1"/>
              </a:solidFill>
            </a:endParaRPr>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5646198" cy="687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545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4294967295"/>
          </p:nvPr>
        </p:nvSpPr>
        <p:spPr>
          <a:xfrm>
            <a:off x="5112937" y="780465"/>
            <a:ext cx="3862387" cy="2384425"/>
          </a:xfrm>
        </p:spPr>
        <p:txBody>
          <a:bodyPr>
            <a:normAutofit fontScale="77500" lnSpcReduction="20000"/>
          </a:bodyPr>
          <a:lstStyle/>
          <a:p>
            <a:pPr>
              <a:buNone/>
            </a:pPr>
            <a:r>
              <a:rPr lang="en-US" dirty="0" smtClean="0"/>
              <a:t>God “looks upon,” </a:t>
            </a:r>
            <a:r>
              <a:rPr lang="en-US" dirty="0" smtClean="0"/>
              <a:t>(</a:t>
            </a:r>
            <a:r>
              <a:rPr lang="el-GR" dirty="0"/>
              <a:t>ἐπιβλέπω</a:t>
            </a:r>
            <a:r>
              <a:rPr lang="en-US" dirty="0" smtClean="0"/>
              <a:t>)</a:t>
            </a:r>
            <a:endParaRPr lang="en-US" dirty="0" smtClean="0"/>
          </a:p>
          <a:p>
            <a:pPr>
              <a:buNone/>
            </a:pPr>
            <a:r>
              <a:rPr lang="en-US" i="1" dirty="0" smtClean="0"/>
              <a:t>Mary’s “humiliation,”</a:t>
            </a:r>
          </a:p>
          <a:p>
            <a:pPr>
              <a:buNone/>
            </a:pPr>
            <a:r>
              <a:rPr lang="en-US" dirty="0" smtClean="0"/>
              <a:t>	</a:t>
            </a:r>
            <a:r>
              <a:rPr lang="en-US" dirty="0" smtClean="0"/>
              <a:t>(</a:t>
            </a:r>
            <a:r>
              <a:rPr lang="en-US" dirty="0"/>
              <a:t>τα</a:t>
            </a:r>
            <a:r>
              <a:rPr lang="en-US" sz="3100" dirty="0"/>
              <a:t>π</a:t>
            </a:r>
            <a:r>
              <a:rPr lang="en-US" dirty="0" err="1"/>
              <a:t>είνωσις</a:t>
            </a:r>
            <a:r>
              <a:rPr lang="en-US" dirty="0" smtClean="0"/>
              <a:t>, </a:t>
            </a:r>
            <a:r>
              <a:rPr lang="en-US" dirty="0" smtClean="0"/>
              <a:t>Lk 1:48)</a:t>
            </a:r>
          </a:p>
          <a:p>
            <a:pPr>
              <a:buNone/>
            </a:pPr>
            <a:r>
              <a:rPr lang="en-US" dirty="0" smtClean="0"/>
              <a:t>And lifts up all the humiliated 	</a:t>
            </a:r>
            <a:r>
              <a:rPr lang="en-US" dirty="0" smtClean="0"/>
              <a:t>(</a:t>
            </a:r>
            <a:r>
              <a:rPr lang="el-GR" dirty="0"/>
              <a:t>ταπεινούς</a:t>
            </a:r>
            <a:r>
              <a:rPr lang="en-US" i="1" dirty="0" smtClean="0"/>
              <a:t>, </a:t>
            </a:r>
            <a:r>
              <a:rPr lang="en-US" dirty="0" smtClean="0"/>
              <a:t>1:52).</a:t>
            </a:r>
            <a:r>
              <a:rPr lang="en-US" i="1" dirty="0" smtClean="0"/>
              <a:t> </a:t>
            </a:r>
          </a:p>
          <a:p>
            <a:pPr>
              <a:buNone/>
            </a:pPr>
            <a:endParaRPr lang="en-US" i="1" dirty="0" smtClean="0"/>
          </a:p>
          <a:p>
            <a:pPr>
              <a:buNone/>
            </a:pPr>
            <a:endParaRPr lang="en-US" i="1" dirty="0" smtClean="0"/>
          </a:p>
          <a:p>
            <a:pPr>
              <a:buNone/>
            </a:pPr>
            <a:endParaRPr lang="en-US" i="1" dirty="0" smtClean="0"/>
          </a:p>
          <a:p>
            <a:pPr>
              <a:buNone/>
            </a:pPr>
            <a:endParaRPr lang="en-US" i="1" dirty="0" smtClean="0"/>
          </a:p>
          <a:p>
            <a:pPr>
              <a:lnSpc>
                <a:spcPct val="90000"/>
              </a:lnSpc>
              <a:buFont typeface="Wingdings" pitchFamily="2" charset="2"/>
              <a:buNone/>
            </a:pPr>
            <a:endParaRPr lang="en-US" dirty="0"/>
          </a:p>
        </p:txBody>
      </p:sp>
      <p:sp>
        <p:nvSpPr>
          <p:cNvPr id="5" name="TextBox 4"/>
          <p:cNvSpPr txBox="1"/>
          <p:nvPr/>
        </p:nvSpPr>
        <p:spPr>
          <a:xfrm>
            <a:off x="5112938" y="3471167"/>
            <a:ext cx="3613812" cy="2585323"/>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None/>
            </a:pPr>
            <a:r>
              <a:rPr lang="el-GR" sz="2400" dirty="0" smtClean="0"/>
              <a:t>ἐπιβλέπ</a:t>
            </a:r>
            <a:r>
              <a:rPr lang="el-GR" sz="2400" dirty="0"/>
              <a:t>ω</a:t>
            </a:r>
            <a:r>
              <a:rPr lang="en-US" sz="2400" i="1" dirty="0" smtClean="0"/>
              <a:t> </a:t>
            </a:r>
            <a:r>
              <a:rPr lang="en-US" sz="2400" i="1" dirty="0" smtClean="0"/>
              <a:t>+ </a:t>
            </a:r>
            <a:r>
              <a:rPr lang="en-US" sz="2400" dirty="0" smtClean="0"/>
              <a:t>ταπ</a:t>
            </a:r>
            <a:r>
              <a:rPr lang="en-US" sz="2400" dirty="0" err="1" smtClean="0"/>
              <a:t>είνωσις</a:t>
            </a:r>
            <a:r>
              <a:rPr lang="en-US" sz="2400" i="1" dirty="0" smtClean="0"/>
              <a:t>:</a:t>
            </a:r>
            <a:endParaRPr lang="en-US" sz="2400" i="1" dirty="0" smtClean="0"/>
          </a:p>
          <a:p>
            <a:pPr>
              <a:buNone/>
            </a:pPr>
            <a:r>
              <a:rPr lang="en-US" sz="2400" dirty="0" smtClean="0"/>
              <a:t>Gen 16:11</a:t>
            </a:r>
          </a:p>
          <a:p>
            <a:pPr>
              <a:buNone/>
            </a:pPr>
            <a:r>
              <a:rPr lang="en-US" sz="2400" dirty="0" smtClean="0"/>
              <a:t>Gen 29:32</a:t>
            </a:r>
          </a:p>
          <a:p>
            <a:pPr>
              <a:buNone/>
            </a:pPr>
            <a:r>
              <a:rPr lang="en-US" sz="2400" dirty="0" smtClean="0"/>
              <a:t>1 </a:t>
            </a:r>
            <a:r>
              <a:rPr lang="en-US" sz="2400" dirty="0" smtClean="0"/>
              <a:t>Sam 1:11</a:t>
            </a:r>
          </a:p>
          <a:p>
            <a:pPr>
              <a:buNone/>
            </a:pPr>
            <a:r>
              <a:rPr lang="en-US" sz="2400" dirty="0" smtClean="0"/>
              <a:t>1 Sam 9:16</a:t>
            </a:r>
          </a:p>
          <a:p>
            <a:pPr>
              <a:buNone/>
            </a:pPr>
            <a:r>
              <a:rPr lang="en-US" sz="2400" dirty="0" err="1" smtClean="0"/>
              <a:t>Jdt</a:t>
            </a:r>
            <a:r>
              <a:rPr lang="en-US" sz="2400" dirty="0" smtClean="0"/>
              <a:t> 16:19 </a:t>
            </a:r>
          </a:p>
          <a:p>
            <a:endParaRPr lang="en-US"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410" y="381740"/>
            <a:ext cx="4642234" cy="618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26235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724400" y="304800"/>
            <a:ext cx="4114800" cy="6172200"/>
          </a:xfr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a:normAutofit/>
          </a:bodyPr>
          <a:lstStyle/>
          <a:p>
            <a:pPr>
              <a:buNone/>
            </a:pPr>
            <a:r>
              <a:rPr lang="el-GR" dirty="0" smtClean="0"/>
              <a:t>Τ</a:t>
            </a:r>
            <a:r>
              <a:rPr lang="en-US" dirty="0" smtClean="0"/>
              <a:t>α</a:t>
            </a:r>
            <a:r>
              <a:rPr lang="en-US" sz="3100" dirty="0" smtClean="0"/>
              <a:t>π</a:t>
            </a:r>
            <a:r>
              <a:rPr lang="en-US" dirty="0" smtClean="0"/>
              <a:t>ε</a:t>
            </a:r>
            <a:r>
              <a:rPr lang="el-GR" dirty="0" smtClean="0"/>
              <a:t>ι</a:t>
            </a:r>
            <a:r>
              <a:rPr lang="en-US" dirty="0" smtClean="0"/>
              <a:t>ν</a:t>
            </a:r>
            <a:r>
              <a:rPr lang="el-GR" dirty="0" smtClean="0"/>
              <a:t>ό</a:t>
            </a:r>
            <a:r>
              <a:rPr lang="en-US" dirty="0" smtClean="0"/>
              <a:t>ω</a:t>
            </a:r>
            <a:endParaRPr lang="en-US" sz="2200" i="1" dirty="0"/>
          </a:p>
          <a:p>
            <a:pPr>
              <a:buNone/>
            </a:pPr>
            <a:r>
              <a:rPr lang="en-US" sz="2200" i="1" dirty="0" smtClean="0"/>
              <a:t>= </a:t>
            </a:r>
            <a:r>
              <a:rPr lang="en-US" sz="2600" i="1" dirty="0" smtClean="0"/>
              <a:t>“to humiliate, abase, violate”</a:t>
            </a:r>
            <a:endParaRPr lang="en-US" sz="2200" i="1" dirty="0" smtClean="0"/>
          </a:p>
          <a:p>
            <a:pPr>
              <a:buNone/>
            </a:pPr>
            <a:endParaRPr lang="en-US" i="1" dirty="0" smtClean="0"/>
          </a:p>
          <a:p>
            <a:pPr>
              <a:buNone/>
            </a:pPr>
            <a:r>
              <a:rPr lang="en-US" sz="2000" dirty="0" smtClean="0"/>
              <a:t>Gen 34:2 – rape of Dinah</a:t>
            </a:r>
          </a:p>
          <a:p>
            <a:pPr>
              <a:buNone/>
            </a:pPr>
            <a:endParaRPr lang="en-US" sz="2000" dirty="0" smtClean="0"/>
          </a:p>
          <a:p>
            <a:pPr>
              <a:buNone/>
            </a:pPr>
            <a:r>
              <a:rPr lang="en-US" sz="2000" dirty="0" err="1" smtClean="0"/>
              <a:t>Judg</a:t>
            </a:r>
            <a:r>
              <a:rPr lang="en-US" sz="2000" dirty="0" smtClean="0"/>
              <a:t> 19:24; 20:5 – Levite’s concubine</a:t>
            </a:r>
          </a:p>
          <a:p>
            <a:pPr>
              <a:buNone/>
            </a:pPr>
            <a:endParaRPr lang="en-US" sz="2000" dirty="0" smtClean="0"/>
          </a:p>
          <a:p>
            <a:pPr>
              <a:buNone/>
            </a:pPr>
            <a:r>
              <a:rPr lang="en-US" sz="2000" dirty="0" smtClean="0"/>
              <a:t>2 </a:t>
            </a:r>
            <a:r>
              <a:rPr lang="en-US" sz="2000" dirty="0" err="1" smtClean="0"/>
              <a:t>Kgs</a:t>
            </a:r>
            <a:r>
              <a:rPr lang="en-US" sz="2000" dirty="0" smtClean="0"/>
              <a:t> 13:12, 14, 22, 32</a:t>
            </a:r>
          </a:p>
          <a:p>
            <a:pPr>
              <a:buNone/>
            </a:pPr>
            <a:r>
              <a:rPr lang="en-US" sz="2000" dirty="0" smtClean="0"/>
              <a:t>		- Rape of Tamar</a:t>
            </a:r>
          </a:p>
          <a:p>
            <a:pPr>
              <a:buNone/>
            </a:pPr>
            <a:endParaRPr lang="en-US" sz="2000" dirty="0" smtClean="0"/>
          </a:p>
          <a:p>
            <a:pPr>
              <a:buNone/>
            </a:pPr>
            <a:r>
              <a:rPr lang="en-US" sz="2000" dirty="0" smtClean="0"/>
              <a:t>Lam 5:11 – ravishing of wives in Zion, maidens in Judah</a:t>
            </a:r>
          </a:p>
          <a:p>
            <a:endParaRPr lang="en-US" dirty="0"/>
          </a:p>
        </p:txBody>
      </p:sp>
      <p:pic>
        <p:nvPicPr>
          <p:cNvPr id="1026" name="Picture 2" descr="http://fineartamerica.com/images-medium/looking-out-of-the-red-tent-renee-kahn.jpg"/>
          <p:cNvPicPr>
            <a:picLocks noChangeAspect="1" noChangeArrowheads="1"/>
          </p:cNvPicPr>
          <p:nvPr/>
        </p:nvPicPr>
        <p:blipFill>
          <a:blip r:embed="rId2" cstate="print"/>
          <a:srcRect/>
          <a:stretch>
            <a:fillRect/>
          </a:stretch>
        </p:blipFill>
        <p:spPr bwMode="auto">
          <a:xfrm>
            <a:off x="381000" y="838200"/>
            <a:ext cx="4039103" cy="5257800"/>
          </a:xfrm>
          <a:prstGeom prst="rect">
            <a:avLst/>
          </a:prstGeom>
          <a:noFill/>
        </p:spPr>
      </p:pic>
    </p:spTree>
    <p:extLst>
      <p:ext uri="{BB962C8B-B14F-4D97-AF65-F5344CB8AC3E}">
        <p14:creationId xmlns:p14="http://schemas.microsoft.com/office/powerpoint/2010/main" val="32225367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“Filling the hungry with good things” (Lk 1:53</a:t>
            </a:r>
            <a:r>
              <a:rPr lang="en-US" sz="3600" dirty="0" smtClean="0"/>
              <a:t>)</a:t>
            </a:r>
            <a:endParaRPr lang="en-US" dirty="0"/>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 y="1489928"/>
            <a:ext cx="3208549" cy="240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94313" y="1489927"/>
            <a:ext cx="4268980" cy="240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7410" y="3437535"/>
            <a:ext cx="4566590" cy="342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891229"/>
            <a:ext cx="4577410" cy="296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096" y="1489927"/>
            <a:ext cx="3054904" cy="206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46266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74638"/>
            <a:ext cx="5410200" cy="1143000"/>
          </a:xfrm>
        </p:spPr>
        <p:txBody>
          <a:bodyPr>
            <a:normAutofit/>
          </a:bodyPr>
          <a:lstStyle/>
          <a:p>
            <a:r>
              <a:rPr lang="en-US" sz="3200" i="1" dirty="0" err="1" smtClean="0"/>
              <a:t>Perfectae</a:t>
            </a:r>
            <a:r>
              <a:rPr lang="en-US" sz="3200" i="1" dirty="0" smtClean="0"/>
              <a:t> </a:t>
            </a:r>
            <a:r>
              <a:rPr lang="en-US" sz="3200" i="1" dirty="0" err="1" smtClean="0"/>
              <a:t>Caritatis</a:t>
            </a:r>
            <a:r>
              <a:rPr lang="en-US" sz="3200" dirty="0" smtClean="0"/>
              <a:t>, 1965</a:t>
            </a:r>
            <a:endParaRPr lang="en-US" sz="3200" dirty="0"/>
          </a:p>
        </p:txBody>
      </p:sp>
      <p:sp>
        <p:nvSpPr>
          <p:cNvPr id="3" name="Content Placeholder 2"/>
          <p:cNvSpPr>
            <a:spLocks noGrp="1"/>
          </p:cNvSpPr>
          <p:nvPr>
            <p:ph idx="1"/>
          </p:nvPr>
        </p:nvSpPr>
        <p:spPr/>
        <p:txBody>
          <a:bodyPr/>
          <a:lstStyle/>
          <a:p>
            <a:endParaRPr lang="en-US"/>
          </a:p>
        </p:txBody>
      </p:sp>
      <p:pic>
        <p:nvPicPr>
          <p:cNvPr id="7" name="Picture 6" descr="http://nashvilledominican.org/img/headerimg/religious_life.jpg"/>
          <p:cNvPicPr>
            <a:picLocks noChangeAspect="1" noChangeArrowheads="1"/>
          </p:cNvPicPr>
          <p:nvPr/>
        </p:nvPicPr>
        <p:blipFill>
          <a:blip r:embed="rId2" cstate="print"/>
          <a:srcRect/>
          <a:stretch>
            <a:fillRect/>
          </a:stretch>
        </p:blipFill>
        <p:spPr bwMode="auto">
          <a:xfrm>
            <a:off x="-1151351" y="2209800"/>
            <a:ext cx="10295351" cy="4648200"/>
          </a:xfrm>
          <a:prstGeom prst="rect">
            <a:avLst/>
          </a:prstGeom>
          <a:noFill/>
        </p:spPr>
      </p:pic>
      <p:pic>
        <p:nvPicPr>
          <p:cNvPr id="72706" name="Picture 2" descr="http://saints.sqpn.com/pope0262a.gif"/>
          <p:cNvPicPr>
            <a:picLocks noChangeAspect="1" noChangeArrowheads="1"/>
          </p:cNvPicPr>
          <p:nvPr/>
        </p:nvPicPr>
        <p:blipFill>
          <a:blip r:embed="rId3" cstate="print"/>
          <a:srcRect/>
          <a:stretch>
            <a:fillRect/>
          </a:stretch>
        </p:blipFill>
        <p:spPr bwMode="auto">
          <a:xfrm>
            <a:off x="228600" y="228600"/>
            <a:ext cx="2362200" cy="2598421"/>
          </a:xfrm>
          <a:prstGeom prst="rect">
            <a:avLst/>
          </a:prstGeom>
          <a:noFill/>
        </p:spPr>
      </p:pic>
    </p:spTree>
    <p:extLst>
      <p:ext uri="{BB962C8B-B14F-4D97-AF65-F5344CB8AC3E}">
        <p14:creationId xmlns:p14="http://schemas.microsoft.com/office/powerpoint/2010/main" val="3002087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“Come, eat of my bread</a:t>
            </a:r>
            <a:r>
              <a:rPr lang="en-US" dirty="0" smtClean="0"/>
              <a:t>” </a:t>
            </a:r>
            <a:r>
              <a:rPr lang="en-US" dirty="0" err="1" smtClean="0"/>
              <a:t>Prov</a:t>
            </a:r>
            <a:r>
              <a:rPr lang="en-US" dirty="0" smtClean="0"/>
              <a:t> 9:5</a:t>
            </a:r>
            <a:endParaRPr lang="en-US" dirty="0"/>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0051" y="1585355"/>
            <a:ext cx="5017325" cy="501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0116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95358" y="2038107"/>
            <a:ext cx="8437418" cy="5257800"/>
          </a:xfrm>
        </p:spPr>
        <p:txBody>
          <a:bodyPr>
            <a:normAutofit/>
          </a:bodyPr>
          <a:lstStyle/>
          <a:p>
            <a:pPr>
              <a:buNone/>
            </a:pPr>
            <a:endParaRPr lang="en-US" sz="4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373" y="3162831"/>
            <a:ext cx="47625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36843" y="787893"/>
            <a:ext cx="4285216" cy="321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29283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rcRect/>
          <a:stretch>
            <a:fillRect/>
          </a:stretch>
        </p:blipFill>
        <p:spPr bwMode="auto">
          <a:xfrm>
            <a:off x="463713" y="1598386"/>
            <a:ext cx="2689185" cy="306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5488" y="1862600"/>
            <a:ext cx="5553817" cy="457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135925"/>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Judith</a:t>
            </a:r>
            <a:endParaRPr lang="en-US" dirty="0"/>
          </a:p>
        </p:txBody>
      </p:sp>
      <p:pic>
        <p:nvPicPr>
          <p:cNvPr id="4099" name="Picture 3"/>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rcRect/>
          <a:stretch>
            <a:fillRect/>
          </a:stretch>
        </p:blipFill>
        <p:spPr bwMode="auto">
          <a:xfrm>
            <a:off x="3392153" y="1560174"/>
            <a:ext cx="5474682" cy="347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77364" y="5044072"/>
            <a:ext cx="4389471" cy="646331"/>
          </a:xfrm>
          <a:prstGeom prst="rect">
            <a:avLst/>
          </a:prstGeom>
          <a:noFill/>
        </p:spPr>
        <p:txBody>
          <a:bodyPr wrap="none" rtlCol="0">
            <a:spAutoFit/>
          </a:bodyPr>
          <a:lstStyle/>
          <a:p>
            <a:r>
              <a:rPr lang="en-US" dirty="0" err="1"/>
              <a:t>Trophime</a:t>
            </a:r>
            <a:r>
              <a:rPr lang="en-US" dirty="0"/>
              <a:t> Bigot, </a:t>
            </a:r>
            <a:r>
              <a:rPr lang="en-US" i="1" dirty="0"/>
              <a:t>Judith Decapitating Holofernes</a:t>
            </a:r>
          </a:p>
          <a:p>
            <a:endParaRPr lang="en-US" dirty="0"/>
          </a:p>
        </p:txBody>
      </p:sp>
      <p:sp>
        <p:nvSpPr>
          <p:cNvPr id="6" name="Rectangle 5"/>
          <p:cNvSpPr/>
          <p:nvPr/>
        </p:nvSpPr>
        <p:spPr>
          <a:xfrm>
            <a:off x="612648" y="1642369"/>
            <a:ext cx="2672090"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“Then </a:t>
            </a:r>
            <a:r>
              <a:rPr lang="en-US" dirty="0" err="1"/>
              <a:t>Uzziah</a:t>
            </a:r>
            <a:r>
              <a:rPr lang="en-US" dirty="0"/>
              <a:t> said to her [Judith], “O daughter, you are </a:t>
            </a:r>
            <a:r>
              <a:rPr lang="en-US" b="1" dirty="0"/>
              <a:t>blessed</a:t>
            </a:r>
            <a:r>
              <a:rPr lang="en-US" dirty="0"/>
              <a:t> by the Most High God above all other women on earth; and </a:t>
            </a:r>
            <a:r>
              <a:rPr lang="en-US" b="1" dirty="0"/>
              <a:t>blessed </a:t>
            </a:r>
            <a:r>
              <a:rPr lang="en-US" dirty="0"/>
              <a:t>be the Lord God, who created the heavens and the earth, who has guided you to cut off the head of the leader of our enemies.” </a:t>
            </a:r>
            <a:endParaRPr lang="en-US" dirty="0" smtClean="0"/>
          </a:p>
          <a:p>
            <a:r>
              <a:rPr lang="en-US" dirty="0" smtClean="0"/>
              <a:t>(</a:t>
            </a:r>
            <a:r>
              <a:rPr lang="en-US" dirty="0" err="1"/>
              <a:t>Jdt</a:t>
            </a:r>
            <a:r>
              <a:rPr lang="en-US" dirty="0"/>
              <a:t> 13:18)</a:t>
            </a:r>
          </a:p>
        </p:txBody>
      </p:sp>
    </p:spTree>
    <p:extLst>
      <p:ext uri="{BB962C8B-B14F-4D97-AF65-F5344CB8AC3E}">
        <p14:creationId xmlns:p14="http://schemas.microsoft.com/office/powerpoint/2010/main" val="212158399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Jael</a:t>
            </a:r>
            <a:r>
              <a:rPr lang="en-US" dirty="0"/>
              <a:t/>
            </a:r>
            <a:br>
              <a:rPr lang="en-US" dirty="0"/>
            </a:br>
            <a:endParaRPr lang="en-US" dirty="0"/>
          </a:p>
        </p:txBody>
      </p:sp>
      <p:sp>
        <p:nvSpPr>
          <p:cNvPr id="3" name="Content Placeholder 2"/>
          <p:cNvSpPr>
            <a:spLocks noGrp="1"/>
          </p:cNvSpPr>
          <p:nvPr>
            <p:ph sz="quarter" idx="1"/>
          </p:nvPr>
        </p:nvSpPr>
        <p:spPr>
          <a:xfrm>
            <a:off x="5344356" y="1946428"/>
            <a:ext cx="3421691" cy="4149571"/>
          </a:xfrm>
        </p:spPr>
        <p:txBody>
          <a:bodyPr>
            <a:normAutofit/>
          </a:bodyPr>
          <a:lstStyle/>
          <a:p>
            <a:pPr marL="0" indent="0">
              <a:buNone/>
            </a:pPr>
            <a:r>
              <a:rPr lang="en-US" sz="2400" dirty="0"/>
              <a:t>“</a:t>
            </a:r>
            <a:r>
              <a:rPr lang="en-US" sz="2400" b="1" dirty="0"/>
              <a:t>Most blessed </a:t>
            </a:r>
            <a:r>
              <a:rPr lang="en-US" sz="2400" dirty="0"/>
              <a:t>of women </a:t>
            </a:r>
            <a:r>
              <a:rPr lang="en-US" sz="2400" dirty="0" smtClean="0"/>
              <a:t>	be </a:t>
            </a:r>
            <a:r>
              <a:rPr lang="en-US" sz="2400" dirty="0"/>
              <a:t>Jael,</a:t>
            </a:r>
            <a:br>
              <a:rPr lang="en-US" sz="2400" dirty="0"/>
            </a:br>
            <a:r>
              <a:rPr lang="en-US" sz="2400" dirty="0"/>
              <a:t>    the wife of Heber </a:t>
            </a:r>
            <a:endParaRPr lang="en-US" sz="2400" dirty="0" smtClean="0"/>
          </a:p>
          <a:p>
            <a:pPr marL="0" indent="0" algn="ctr">
              <a:buNone/>
            </a:pPr>
            <a:r>
              <a:rPr lang="en-US" sz="2400" dirty="0" smtClean="0"/>
              <a:t>the </a:t>
            </a:r>
            <a:r>
              <a:rPr lang="en-US" sz="2400" dirty="0" err="1"/>
              <a:t>Kenite</a:t>
            </a:r>
            <a:r>
              <a:rPr lang="en-US" sz="2400" dirty="0"/>
              <a:t>,</a:t>
            </a:r>
            <a:br>
              <a:rPr lang="en-US" sz="2400" dirty="0"/>
            </a:br>
            <a:r>
              <a:rPr lang="en-US" sz="2400" dirty="0"/>
              <a:t>    of tent-dwelling women </a:t>
            </a:r>
            <a:r>
              <a:rPr lang="en-US" sz="2400" b="1" dirty="0"/>
              <a:t>most blessed</a:t>
            </a:r>
            <a:r>
              <a:rPr lang="en-US" sz="2800" dirty="0"/>
              <a:t>.” </a:t>
            </a:r>
            <a:endParaRPr lang="en-US" sz="2800" dirty="0" smtClean="0"/>
          </a:p>
          <a:p>
            <a:pPr marL="0" indent="0" algn="r">
              <a:buNone/>
            </a:pPr>
            <a:r>
              <a:rPr lang="en-US" sz="2400" dirty="0" smtClean="0"/>
              <a:t>(</a:t>
            </a:r>
            <a:r>
              <a:rPr lang="en-US" sz="2400" dirty="0" err="1"/>
              <a:t>Judg</a:t>
            </a:r>
            <a:r>
              <a:rPr lang="en-US" sz="2400" dirty="0"/>
              <a:t> 5:24)</a:t>
            </a:r>
          </a:p>
          <a:p>
            <a:endParaRPr lang="en-US" sz="2400" dirty="0"/>
          </a:p>
        </p:txBody>
      </p:sp>
      <p:pic>
        <p:nvPicPr>
          <p:cNvPr id="1434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0104" y="1946429"/>
            <a:ext cx="4757877" cy="3806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5312" y="5911334"/>
            <a:ext cx="2639441" cy="307777"/>
          </a:xfrm>
          <a:prstGeom prst="rect">
            <a:avLst/>
          </a:prstGeom>
          <a:noFill/>
        </p:spPr>
        <p:txBody>
          <a:bodyPr wrap="none" rtlCol="0">
            <a:spAutoFit/>
          </a:bodyPr>
          <a:lstStyle/>
          <a:p>
            <a:r>
              <a:rPr lang="en-US" sz="1400" dirty="0"/>
              <a:t>Jael slays </a:t>
            </a:r>
            <a:r>
              <a:rPr lang="en-US" sz="1400" dirty="0" err="1" smtClean="0"/>
              <a:t>Sisera</a:t>
            </a:r>
            <a:r>
              <a:rPr lang="en-US" sz="1400" dirty="0" smtClean="0"/>
              <a:t> - </a:t>
            </a:r>
            <a:r>
              <a:rPr lang="en-US" sz="1400" i="1" dirty="0" smtClean="0"/>
              <a:t>Jacopo </a:t>
            </a:r>
            <a:r>
              <a:rPr lang="en-US" sz="1400" i="1" dirty="0" err="1" smtClean="0"/>
              <a:t>Amigoni</a:t>
            </a:r>
            <a:endParaRPr lang="en-US" sz="1400" dirty="0"/>
          </a:p>
        </p:txBody>
      </p:sp>
    </p:spTree>
    <p:extLst>
      <p:ext uri="{BB962C8B-B14F-4D97-AF65-F5344CB8AC3E}">
        <p14:creationId xmlns:p14="http://schemas.microsoft.com/office/powerpoint/2010/main" val="83250854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76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65125" y="6288400"/>
            <a:ext cx="2200923" cy="276999"/>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solidFill>
                  <a:schemeClr val="tx1"/>
                </a:solidFill>
              </a:rPr>
              <a:t>M. </a:t>
            </a:r>
            <a:r>
              <a:rPr lang="en-US" sz="1200" dirty="0" smtClean="0">
                <a:solidFill>
                  <a:schemeClr val="tx1"/>
                </a:solidFill>
              </a:rPr>
              <a:t>McGrath, </a:t>
            </a:r>
            <a:r>
              <a:rPr lang="en-US" sz="1200" i="1" dirty="0" smtClean="0">
                <a:solidFill>
                  <a:schemeClr val="tx1"/>
                </a:solidFill>
              </a:rPr>
              <a:t>Windsock </a:t>
            </a:r>
            <a:r>
              <a:rPr lang="en-US" sz="1200" i="1" dirty="0" smtClean="0">
                <a:solidFill>
                  <a:schemeClr val="tx1"/>
                </a:solidFill>
              </a:rPr>
              <a:t>Visitation</a:t>
            </a:r>
            <a:endParaRPr lang="en-US" sz="1200" i="1" dirty="0">
              <a:solidFill>
                <a:schemeClr val="tx1"/>
              </a:solidFill>
            </a:endParaRPr>
          </a:p>
        </p:txBody>
      </p:sp>
      <p:sp>
        <p:nvSpPr>
          <p:cNvPr id="5" name="TextBox 4"/>
          <p:cNvSpPr txBox="1"/>
          <p:nvPr/>
        </p:nvSpPr>
        <p:spPr>
          <a:xfrm>
            <a:off x="337350" y="5826735"/>
            <a:ext cx="4767309" cy="738664"/>
          </a:xfrm>
          <a:prstGeom prst="rect">
            <a:avLst/>
          </a:prstGeom>
          <a:solidFill>
            <a:schemeClr val="accent5">
              <a:lumMod val="20000"/>
              <a:lumOff val="80000"/>
            </a:schemeClr>
          </a:solidFill>
        </p:spPr>
        <p:txBody>
          <a:bodyPr wrap="square" rtlCol="0">
            <a:spAutoFit/>
          </a:bodyPr>
          <a:lstStyle/>
          <a:p>
            <a:r>
              <a:rPr lang="en-US" sz="1400" dirty="0"/>
              <a:t>“</a:t>
            </a:r>
            <a:r>
              <a:rPr lang="en-US" sz="1400" b="1" dirty="0"/>
              <a:t>Blessed</a:t>
            </a:r>
            <a:r>
              <a:rPr lang="en-US" sz="1400" dirty="0"/>
              <a:t> are you among women, and </a:t>
            </a:r>
            <a:r>
              <a:rPr lang="en-US" sz="1400" b="1" dirty="0"/>
              <a:t>blessed</a:t>
            </a:r>
            <a:r>
              <a:rPr lang="en-US" sz="1400" dirty="0"/>
              <a:t> is the fruit of your womb…And </a:t>
            </a:r>
            <a:r>
              <a:rPr lang="en-US" sz="1400" b="1" dirty="0"/>
              <a:t>blessed</a:t>
            </a:r>
            <a:r>
              <a:rPr lang="en-US" sz="1400" dirty="0"/>
              <a:t> is she who believed that there would be a fulfillment of what was spoken to her by the Lord.” </a:t>
            </a:r>
            <a:r>
              <a:rPr lang="en-US" sz="1200" dirty="0"/>
              <a:t>(Luke 1:42, 45</a:t>
            </a:r>
            <a:r>
              <a:rPr lang="en-US" sz="1200" dirty="0" smtClean="0"/>
              <a:t>)</a:t>
            </a:r>
            <a:endParaRPr lang="en-US" dirty="0"/>
          </a:p>
        </p:txBody>
      </p:sp>
    </p:spTree>
    <p:extLst>
      <p:ext uri="{BB962C8B-B14F-4D97-AF65-F5344CB8AC3E}">
        <p14:creationId xmlns:p14="http://schemas.microsoft.com/office/powerpoint/2010/main" val="37650928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530" name="Picture 2" descr="C:\Documents and Settings\Barbara Reid\My Documents\My Pictures\2004-03 (Mar)\sca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2862" y="756252"/>
            <a:ext cx="7989904" cy="6154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204" y="172176"/>
            <a:ext cx="7620000" cy="495300"/>
          </a:xfrm>
        </p:spPr>
        <p:txBody>
          <a:bodyPr>
            <a:noAutofit/>
          </a:bodyPr>
          <a:lstStyle/>
          <a:p>
            <a:pPr algn="ctr"/>
            <a:r>
              <a:rPr lang="en-US" sz="2800" dirty="0" smtClean="0">
                <a:solidFill>
                  <a:schemeClr val="tx1"/>
                </a:solidFill>
              </a:rPr>
              <a:t>“Do this in remembrance of me” (Lk 22:19)</a:t>
            </a:r>
            <a:endParaRPr lang="en-US" sz="2800" dirty="0">
              <a:solidFill>
                <a:schemeClr val="tx1"/>
              </a:solidFill>
            </a:endParaRPr>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7226422" y="6488668"/>
            <a:ext cx="1157368" cy="307777"/>
          </a:xfrm>
          <a:prstGeom prst="rect">
            <a:avLst/>
          </a:prstGeom>
          <a:noFill/>
        </p:spPr>
        <p:txBody>
          <a:bodyPr wrap="none" rtlCol="0">
            <a:spAutoFit/>
          </a:bodyPr>
          <a:lstStyle/>
          <a:p>
            <a:r>
              <a:rPr lang="en-US" altLang="en-US" sz="1400" i="1" dirty="0"/>
              <a:t>Jan </a:t>
            </a:r>
            <a:r>
              <a:rPr lang="en-US" altLang="en-US" sz="1400" i="1" dirty="0" err="1"/>
              <a:t>VonBokel</a:t>
            </a:r>
            <a:r>
              <a:rPr lang="en-US" altLang="en-US" sz="1400" i="1" dirty="0"/>
              <a:t> </a:t>
            </a:r>
            <a:endParaRPr lang="en-US" sz="1400" i="1" dirty="0"/>
          </a:p>
        </p:txBody>
      </p:sp>
    </p:spTree>
    <p:extLst>
      <p:ext uri="{BB962C8B-B14F-4D97-AF65-F5344CB8AC3E}">
        <p14:creationId xmlns:p14="http://schemas.microsoft.com/office/powerpoint/2010/main" val="515265355"/>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Remembering &amp; Proclaiming (Luke 24:6-8)</a:t>
            </a:r>
            <a:endParaRPr lang="en-US" sz="3600" dirty="0"/>
          </a:p>
        </p:txBody>
      </p:sp>
      <p:sp>
        <p:nvSpPr>
          <p:cNvPr id="3" name="Content Placeholder 2"/>
          <p:cNvSpPr>
            <a:spLocks noGrp="1"/>
          </p:cNvSpPr>
          <p:nvPr>
            <p:ph sz="quarter" idx="1"/>
          </p:nvPr>
        </p:nvSpPr>
        <p:spPr>
          <a:xfrm>
            <a:off x="355195" y="1873187"/>
            <a:ext cx="3036074" cy="4114061"/>
          </a:xfrm>
        </p:spPr>
        <p:txBody>
          <a:bodyPr/>
          <a:lstStyle/>
          <a:p>
            <a:r>
              <a:rPr lang="en-US" dirty="0" smtClean="0"/>
              <a:t>“Remember”</a:t>
            </a:r>
          </a:p>
          <a:p>
            <a:pPr marL="0" indent="0">
              <a:buNone/>
            </a:pPr>
            <a:r>
              <a:rPr lang="en-US" dirty="0" smtClean="0"/>
              <a:t>= make </a:t>
            </a:r>
            <a:r>
              <a:rPr lang="en-US" dirty="0" smtClean="0"/>
              <a:t>present</a:t>
            </a:r>
          </a:p>
          <a:p>
            <a:pPr marL="0" indent="0">
              <a:buNone/>
            </a:pPr>
            <a:endParaRPr lang="en-US" dirty="0" smtClean="0"/>
          </a:p>
          <a:p>
            <a:pPr marL="0" indent="0">
              <a:buNone/>
            </a:pPr>
            <a:r>
              <a:rPr lang="en-US" sz="2000" dirty="0" smtClean="0"/>
              <a:t>“Remember how he told you…then they remembered…they told…”</a:t>
            </a:r>
            <a:endParaRPr lang="en-US" sz="2000"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28097" y="1491449"/>
            <a:ext cx="5137951" cy="513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76334" y="6550223"/>
            <a:ext cx="589714" cy="307777"/>
          </a:xfrm>
          <a:prstGeom prst="rect">
            <a:avLst/>
          </a:prstGeom>
          <a:noFill/>
        </p:spPr>
        <p:txBody>
          <a:bodyPr wrap="square" rtlCol="0">
            <a:spAutoFit/>
          </a:bodyPr>
          <a:lstStyle/>
          <a:p>
            <a:r>
              <a:rPr lang="en-US" sz="1400" i="1" dirty="0" err="1" smtClean="0"/>
              <a:t>HeQi</a:t>
            </a:r>
            <a:endParaRPr lang="en-US" sz="1400" i="1" dirty="0"/>
          </a:p>
        </p:txBody>
      </p:sp>
    </p:spTree>
    <p:extLst>
      <p:ext uri="{BB962C8B-B14F-4D97-AF65-F5344CB8AC3E}">
        <p14:creationId xmlns:p14="http://schemas.microsoft.com/office/powerpoint/2010/main" val="3133442394"/>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1" y="2906713"/>
            <a:ext cx="3809999" cy="1500187"/>
          </a:xfrm>
        </p:spPr>
        <p:txBody>
          <a:bodyPr>
            <a:normAutofit fontScale="25000" lnSpcReduction="20000"/>
          </a:bodyPr>
          <a:lstStyle/>
          <a:p>
            <a:pPr algn="ctr"/>
            <a:r>
              <a:rPr lang="en-US" sz="9600" b="1" dirty="0" smtClean="0"/>
              <a:t>Mary Magdalene, Susanna, </a:t>
            </a:r>
            <a:endParaRPr lang="en-US" sz="9600" b="1" dirty="0" smtClean="0"/>
          </a:p>
          <a:p>
            <a:pPr algn="ctr"/>
            <a:r>
              <a:rPr lang="en-US" sz="9600" b="1" dirty="0" smtClean="0"/>
              <a:t>and Joanna</a:t>
            </a:r>
          </a:p>
          <a:p>
            <a:pPr algn="ctr"/>
            <a:r>
              <a:rPr lang="en-US" sz="6400" b="1" dirty="0"/>
              <a:t>(Luke 8:1-3)</a:t>
            </a:r>
          </a:p>
          <a:p>
            <a:pPr algn="ctr"/>
            <a:endParaRPr lang="en-US" b="1" dirty="0"/>
          </a:p>
          <a:p>
            <a:pPr algn="ctr"/>
            <a:endParaRPr lang="en-US" b="1" dirty="0" smtClean="0"/>
          </a:p>
          <a:p>
            <a:r>
              <a:rPr lang="en-US" b="1" dirty="0" smtClean="0"/>
              <a:t>		</a:t>
            </a:r>
            <a:endParaRPr lang="en-US" b="1" dirty="0" smtClean="0"/>
          </a:p>
        </p:txBody>
      </p:sp>
      <p:pic>
        <p:nvPicPr>
          <p:cNvPr id="151554" name="Picture 2" descr="http://3.bp.blogspot.com/_RbrN_ko6idw/SIVO4pU5pjI/AAAAAAAACHc/2iMqSfM6W34/s400/MaryMagdaleneSusannaandJoanna.jpg"/>
          <p:cNvPicPr>
            <a:picLocks noChangeAspect="1" noChangeArrowheads="1"/>
          </p:cNvPicPr>
          <p:nvPr/>
        </p:nvPicPr>
        <p:blipFill>
          <a:blip r:embed="rId2" cstate="print"/>
          <a:srcRect/>
          <a:stretch>
            <a:fillRect/>
          </a:stretch>
        </p:blipFill>
        <p:spPr bwMode="auto">
          <a:xfrm>
            <a:off x="3810000" y="0"/>
            <a:ext cx="5334000" cy="6872990"/>
          </a:xfrm>
          <a:prstGeom prst="rect">
            <a:avLst/>
          </a:prstGeom>
          <a:noFill/>
        </p:spPr>
      </p:pic>
      <p:sp>
        <p:nvSpPr>
          <p:cNvPr id="4" name="TextBox 3"/>
          <p:cNvSpPr txBox="1"/>
          <p:nvPr/>
        </p:nvSpPr>
        <p:spPr>
          <a:xfrm>
            <a:off x="7412854" y="6462944"/>
            <a:ext cx="1271823" cy="307777"/>
          </a:xfrm>
          <a:prstGeom prst="rect">
            <a:avLst/>
          </a:prstGeom>
          <a:noFill/>
        </p:spPr>
        <p:txBody>
          <a:bodyPr wrap="none" rtlCol="0">
            <a:spAutoFit/>
          </a:bodyPr>
          <a:lstStyle/>
          <a:p>
            <a:r>
              <a:rPr lang="en-US" sz="1400" b="1" i="1" dirty="0" smtClean="0">
                <a:solidFill>
                  <a:schemeClr val="accent3">
                    <a:lumMod val="20000"/>
                    <a:lumOff val="80000"/>
                  </a:schemeClr>
                </a:solidFill>
              </a:rPr>
              <a:t>Janet </a:t>
            </a:r>
            <a:r>
              <a:rPr lang="en-US" sz="1400" b="1" i="1" dirty="0">
                <a:solidFill>
                  <a:schemeClr val="accent3">
                    <a:lumMod val="20000"/>
                    <a:lumOff val="80000"/>
                  </a:schemeClr>
                </a:solidFill>
              </a:rPr>
              <a:t>McKenzie</a:t>
            </a:r>
            <a:endParaRPr lang="en-US" sz="1400" i="1" dirty="0">
              <a:solidFill>
                <a:schemeClr val="accent3">
                  <a:lumMod val="20000"/>
                  <a:lumOff val="80000"/>
                </a:schemeClr>
              </a:solidFill>
            </a:endParaRPr>
          </a:p>
        </p:txBody>
      </p:sp>
    </p:spTree>
    <p:extLst>
      <p:ext uri="{BB962C8B-B14F-4D97-AF65-F5344CB8AC3E}">
        <p14:creationId xmlns:p14="http://schemas.microsoft.com/office/powerpoint/2010/main" val="4166756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5943600" y="4572000"/>
            <a:ext cx="3200400" cy="1500187"/>
          </a:xfrm>
        </p:spPr>
        <p:txBody>
          <a:bodyPr/>
          <a:lstStyle/>
          <a:p>
            <a:r>
              <a:rPr lang="en-US" sz="2400" i="1" dirty="0" smtClean="0"/>
              <a:t>“Apostle to the Apostles”</a:t>
            </a:r>
          </a:p>
          <a:p>
            <a:pPr algn="r"/>
            <a:r>
              <a:rPr lang="en-US" sz="2000" dirty="0" smtClean="0"/>
              <a:t> – Janet McKenzie</a:t>
            </a:r>
            <a:endParaRPr lang="en-US" sz="2000" dirty="0"/>
          </a:p>
        </p:txBody>
      </p:sp>
      <p:pic>
        <p:nvPicPr>
          <p:cNvPr id="1026" name="Picture 2" descr="http://1.bp.blogspot.com/_OU9gW7W3rlg/SmaDJyFRGYI/AAAAAAAAIn8/MqQizpjWCXA/s400/ApostleOfTheApostles.jpg"/>
          <p:cNvPicPr>
            <a:picLocks noChangeAspect="1" noChangeArrowheads="1"/>
          </p:cNvPicPr>
          <p:nvPr/>
        </p:nvPicPr>
        <p:blipFill>
          <a:blip r:embed="rId2" cstate="print"/>
          <a:srcRect/>
          <a:stretch>
            <a:fillRect/>
          </a:stretch>
        </p:blipFill>
        <p:spPr bwMode="auto">
          <a:xfrm>
            <a:off x="152400" y="0"/>
            <a:ext cx="5791200" cy="7353904"/>
          </a:xfrm>
          <a:prstGeom prst="rect">
            <a:avLst/>
          </a:prstGeom>
          <a:noFill/>
        </p:spPr>
      </p:pic>
    </p:spTree>
    <p:extLst>
      <p:ext uri="{BB962C8B-B14F-4D97-AF65-F5344CB8AC3E}">
        <p14:creationId xmlns:p14="http://schemas.microsoft.com/office/powerpoint/2010/main" val="737382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yourself be </a:t>
            </a:r>
            <a:r>
              <a:rPr lang="en-US" dirty="0" err="1" smtClean="0"/>
              <a:t>mercy’d</a:t>
            </a:r>
            <a:r>
              <a:rPr lang="en-US" dirty="0" smtClean="0"/>
              <a:t>”</a:t>
            </a:r>
            <a:endParaRPr lang="en-US" dirty="0"/>
          </a:p>
        </p:txBody>
      </p:sp>
      <p:sp>
        <p:nvSpPr>
          <p:cNvPr id="4" name="TextBox 3"/>
          <p:cNvSpPr txBox="1"/>
          <p:nvPr/>
        </p:nvSpPr>
        <p:spPr>
          <a:xfrm>
            <a:off x="475013" y="1769423"/>
            <a:ext cx="6050074" cy="1200329"/>
          </a:xfrm>
          <a:prstGeom prst="rect">
            <a:avLst/>
          </a:prstGeom>
          <a:noFill/>
        </p:spPr>
        <p:txBody>
          <a:bodyPr wrap="square" rtlCol="0">
            <a:spAutoFit/>
          </a:bodyPr>
          <a:lstStyle/>
          <a:p>
            <a:r>
              <a:rPr lang="en-US" sz="2400" i="1" dirty="0" err="1"/>
              <a:t>miserando</a:t>
            </a:r>
            <a:r>
              <a:rPr lang="en-US" sz="2400" i="1" dirty="0"/>
              <a:t> </a:t>
            </a:r>
            <a:r>
              <a:rPr lang="en-US" sz="2400" i="1" dirty="0" err="1"/>
              <a:t>atque</a:t>
            </a:r>
            <a:r>
              <a:rPr lang="en-US" sz="2400" i="1" dirty="0"/>
              <a:t> </a:t>
            </a:r>
            <a:r>
              <a:rPr lang="en-US" sz="2400" i="1" dirty="0" err="1" smtClean="0"/>
              <a:t>eligendo</a:t>
            </a:r>
            <a:endParaRPr lang="en-US" sz="2400" dirty="0"/>
          </a:p>
          <a:p>
            <a:r>
              <a:rPr lang="en-US" sz="2400" dirty="0" smtClean="0"/>
              <a:t>“by having mercy and choosing him</a:t>
            </a:r>
            <a:r>
              <a:rPr lang="en-US" sz="2400" dirty="0" smtClean="0"/>
              <a:t>”</a:t>
            </a:r>
          </a:p>
          <a:p>
            <a:r>
              <a:rPr lang="en-US" sz="2400" dirty="0"/>
              <a:t>	</a:t>
            </a:r>
            <a:r>
              <a:rPr lang="en-US" sz="2400" dirty="0" smtClean="0"/>
              <a:t>	</a:t>
            </a:r>
            <a:endParaRPr lang="en-US" sz="2400" dirty="0"/>
          </a:p>
        </p:txBody>
      </p:sp>
      <p:pic>
        <p:nvPicPr>
          <p:cNvPr id="1028" name="Picture 4"/>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rcRect/>
          <a:stretch>
            <a:fillRect/>
          </a:stretch>
        </p:blipFill>
        <p:spPr bwMode="auto">
          <a:xfrm>
            <a:off x="5457198" y="3022452"/>
            <a:ext cx="2292480" cy="291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3" y="2645546"/>
            <a:ext cx="4670899" cy="350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3309" y="617605"/>
            <a:ext cx="2032739" cy="227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6241" y="6255252"/>
            <a:ext cx="2783904" cy="307777"/>
          </a:xfrm>
          <a:prstGeom prst="rect">
            <a:avLst/>
          </a:prstGeom>
          <a:noFill/>
        </p:spPr>
        <p:txBody>
          <a:bodyPr wrap="none" rtlCol="0">
            <a:spAutoFit/>
          </a:bodyPr>
          <a:lstStyle/>
          <a:p>
            <a:r>
              <a:rPr lang="en-US" sz="1400" dirty="0" smtClean="0"/>
              <a:t>Caravaggio, </a:t>
            </a:r>
            <a:r>
              <a:rPr lang="en-US" sz="1400" i="1" dirty="0" smtClean="0"/>
              <a:t>The Call of St. Matthew</a:t>
            </a:r>
            <a:endParaRPr lang="en-US" sz="1400" i="1" dirty="0"/>
          </a:p>
        </p:txBody>
      </p:sp>
      <p:sp>
        <p:nvSpPr>
          <p:cNvPr id="5" name="TextBox 4"/>
          <p:cNvSpPr txBox="1"/>
          <p:nvPr/>
        </p:nvSpPr>
        <p:spPr>
          <a:xfrm>
            <a:off x="6907762" y="2893573"/>
            <a:ext cx="2023311" cy="646331"/>
          </a:xfrm>
          <a:prstGeom prst="rect">
            <a:avLst/>
          </a:prstGeom>
          <a:noFill/>
        </p:spPr>
        <p:txBody>
          <a:bodyPr wrap="none" rtlCol="0">
            <a:spAutoFit/>
          </a:bodyPr>
          <a:lstStyle/>
          <a:p>
            <a:r>
              <a:rPr lang="en-US" dirty="0"/>
              <a:t> </a:t>
            </a:r>
            <a:r>
              <a:rPr lang="en-US" dirty="0" smtClean="0"/>
              <a:t>   “</a:t>
            </a:r>
            <a:r>
              <a:rPr lang="en-US" i="1" dirty="0" err="1"/>
              <a:t>misericordiando</a:t>
            </a:r>
            <a:r>
              <a:rPr lang="en-US" i="1" dirty="0"/>
              <a:t>”</a:t>
            </a:r>
            <a:endParaRPr lang="en-US" dirty="0"/>
          </a:p>
          <a:p>
            <a:endParaRPr lang="en-US" dirty="0"/>
          </a:p>
        </p:txBody>
      </p:sp>
    </p:spTree>
    <p:extLst>
      <p:ext uri="{BB962C8B-B14F-4D97-AF65-F5344CB8AC3E}">
        <p14:creationId xmlns:p14="http://schemas.microsoft.com/office/powerpoint/2010/main" val="50757655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314" y="228600"/>
            <a:ext cx="3941686" cy="990600"/>
          </a:xfrm>
        </p:spPr>
        <p:txBody>
          <a:bodyPr>
            <a:noAutofit/>
          </a:bodyPr>
          <a:lstStyle/>
          <a:p>
            <a:r>
              <a:rPr lang="en-US" sz="2400" b="1" dirty="0"/>
              <a:t>For Reflection / Discussion:</a:t>
            </a:r>
            <a:r>
              <a:rPr lang="en-US" sz="2400" dirty="0"/>
              <a:t> </a:t>
            </a:r>
            <a:endParaRPr lang="en-US" sz="2400" dirty="0"/>
          </a:p>
        </p:txBody>
      </p:sp>
      <p:sp>
        <p:nvSpPr>
          <p:cNvPr id="3" name="Content Placeholder 2"/>
          <p:cNvSpPr>
            <a:spLocks noGrp="1"/>
          </p:cNvSpPr>
          <p:nvPr>
            <p:ph idx="1"/>
          </p:nvPr>
        </p:nvSpPr>
        <p:spPr>
          <a:xfrm>
            <a:off x="5067768" y="1600200"/>
            <a:ext cx="3619032" cy="4525963"/>
          </a:xfrm>
        </p:spPr>
        <p:txBody>
          <a:bodyPr/>
          <a:lstStyle/>
          <a:p>
            <a:pPr marL="0" indent="0" algn="ctr">
              <a:buNone/>
            </a:pPr>
            <a:r>
              <a:rPr lang="en-US" sz="2400" dirty="0" smtClean="0"/>
              <a:t>As </a:t>
            </a:r>
            <a:r>
              <a:rPr lang="en-US" sz="2400" dirty="0"/>
              <a:t>we remember </a:t>
            </a:r>
            <a:endParaRPr lang="en-US" sz="2400" dirty="0" smtClean="0"/>
          </a:p>
          <a:p>
            <a:pPr marL="0" indent="0" algn="ctr">
              <a:buNone/>
            </a:pPr>
            <a:r>
              <a:rPr lang="en-US" sz="2400" dirty="0" smtClean="0"/>
              <a:t>God’s </a:t>
            </a:r>
            <a:r>
              <a:rPr lang="en-US" sz="2400" dirty="0"/>
              <a:t>past saving deeds, how do we proclaim </a:t>
            </a:r>
            <a:endParaRPr lang="en-US" sz="2400" dirty="0" smtClean="0"/>
          </a:p>
          <a:p>
            <a:pPr marL="0" indent="0" algn="ctr">
              <a:buNone/>
            </a:pPr>
            <a:r>
              <a:rPr lang="en-US" sz="2400" dirty="0" smtClean="0"/>
              <a:t>justice </a:t>
            </a:r>
            <a:r>
              <a:rPr lang="en-US" sz="2400" dirty="0"/>
              <a:t>&amp; mercy </a:t>
            </a:r>
            <a:endParaRPr lang="en-US" sz="2400" dirty="0" smtClean="0"/>
          </a:p>
          <a:p>
            <a:pPr marL="0" indent="0" algn="ctr">
              <a:buNone/>
            </a:pPr>
            <a:r>
              <a:rPr lang="en-US" sz="2400" dirty="0" smtClean="0"/>
              <a:t>in </a:t>
            </a:r>
            <a:r>
              <a:rPr lang="en-US" sz="2400" dirty="0"/>
              <a:t>the present?</a:t>
            </a:r>
          </a:p>
          <a:p>
            <a:endParaRPr lang="en-US" dirty="0"/>
          </a:p>
        </p:txBody>
      </p:sp>
      <p:pic>
        <p:nvPicPr>
          <p:cNvPr id="1026" name="Picture 2" descr="http://libraries.slu.edu/a/digital_collections/mssexhibit07/images/albans0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2400"/>
            <a:ext cx="4839168" cy="65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0255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III. God’s Justice/Mercy</a:t>
            </a:r>
            <a:endParaRPr lang="en-US" dirty="0"/>
          </a:p>
        </p:txBody>
      </p:sp>
      <p:sp>
        <p:nvSpPr>
          <p:cNvPr id="3" name="Content Placeholder 2"/>
          <p:cNvSpPr>
            <a:spLocks noGrp="1"/>
          </p:cNvSpPr>
          <p:nvPr>
            <p:ph sz="quarter" idx="1"/>
          </p:nvPr>
        </p:nvSpPr>
        <p:spPr/>
        <p:txBody>
          <a:bodyPr>
            <a:normAutofit/>
          </a:bodyPr>
          <a:lstStyle/>
          <a:p>
            <a:pPr marL="0" indent="0" algn="ctr">
              <a:buNone/>
            </a:pPr>
            <a:r>
              <a:rPr lang="en-US" sz="2400" dirty="0"/>
              <a:t>“God’s justice is his mercy given to everyone as a grace that flows from the death and resurrection of Jesus.”</a:t>
            </a:r>
            <a:endParaRPr lang="en-US" sz="2400"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43141" y="2542248"/>
            <a:ext cx="5012261" cy="375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7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2281472" cy="4495800"/>
          </a:xfrm>
        </p:spPr>
        <p:txBody>
          <a:bodyPr/>
          <a:lstStyle/>
          <a:p>
            <a:pPr marL="0" indent="0">
              <a:buNone/>
            </a:pPr>
            <a:r>
              <a:rPr lang="en-US" i="1" dirty="0" err="1" smtClean="0"/>
              <a:t>Rahamim</a:t>
            </a:r>
            <a:r>
              <a:rPr lang="en-US" i="1" dirty="0"/>
              <a:t> </a:t>
            </a:r>
            <a:r>
              <a:rPr lang="en-US" i="1" dirty="0" smtClean="0"/>
              <a:t>=</a:t>
            </a:r>
            <a:r>
              <a:rPr lang="en-US" i="1" dirty="0" smtClean="0"/>
              <a:t> “Compassion”</a:t>
            </a:r>
          </a:p>
          <a:p>
            <a:pPr marL="0" indent="0">
              <a:buNone/>
            </a:pPr>
            <a:endParaRPr lang="en-US" i="1" dirty="0"/>
          </a:p>
          <a:p>
            <a:pPr marL="0" indent="0">
              <a:buNone/>
            </a:pPr>
            <a:r>
              <a:rPr lang="en-US" i="1" dirty="0" err="1" smtClean="0"/>
              <a:t>Rehem</a:t>
            </a:r>
            <a:r>
              <a:rPr lang="en-US" i="1" dirty="0" smtClean="0"/>
              <a:t> = 	“womb”</a:t>
            </a:r>
            <a:endParaRPr lang="en-US" i="1" dirty="0" smtClean="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14688" y="1758919"/>
            <a:ext cx="5596803" cy="447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67002" y="6310526"/>
            <a:ext cx="4144489" cy="307777"/>
          </a:xfrm>
          <a:prstGeom prst="rect">
            <a:avLst/>
          </a:prstGeom>
          <a:noFill/>
        </p:spPr>
        <p:txBody>
          <a:bodyPr wrap="square" rtlCol="0">
            <a:spAutoFit/>
          </a:bodyPr>
          <a:lstStyle/>
          <a:p>
            <a:r>
              <a:rPr lang="en-US" sz="1400" i="1" dirty="0">
                <a:solidFill>
                  <a:schemeClr val="tx2"/>
                </a:solidFill>
              </a:rPr>
              <a:t>Compassion, </a:t>
            </a:r>
            <a:r>
              <a:rPr lang="en-US" sz="1400" dirty="0">
                <a:solidFill>
                  <a:schemeClr val="tx2"/>
                </a:solidFill>
              </a:rPr>
              <a:t>Mary Southard, </a:t>
            </a:r>
            <a:r>
              <a:rPr lang="en-US" sz="1400" dirty="0" smtClean="0">
                <a:solidFill>
                  <a:schemeClr val="tx2"/>
                </a:solidFill>
              </a:rPr>
              <a:t>CSJ</a:t>
            </a:r>
            <a:endParaRPr lang="en-US" dirty="0">
              <a:solidFill>
                <a:schemeClr val="tx2"/>
              </a:solidFill>
            </a:endParaRPr>
          </a:p>
        </p:txBody>
      </p:sp>
    </p:spTree>
    <p:extLst>
      <p:ext uri="{BB962C8B-B14F-4D97-AF65-F5344CB8AC3E}">
        <p14:creationId xmlns:p14="http://schemas.microsoft.com/office/powerpoint/2010/main" val="2279594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991"/>
          <a:stretch/>
        </p:blipFill>
        <p:spPr bwMode="auto">
          <a:xfrm>
            <a:off x="727969" y="1022707"/>
            <a:ext cx="3657600" cy="54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7217545" y="228600"/>
            <a:ext cx="18859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4350" t="-271" r="13883" b="271"/>
          <a:stretch/>
        </p:blipFill>
        <p:spPr bwMode="auto">
          <a:xfrm>
            <a:off x="4385569" y="1968399"/>
            <a:ext cx="2734323"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54942" y="3456852"/>
            <a:ext cx="1948553" cy="280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521206"/>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Luke 10:25-37</a:t>
            </a:r>
            <a:endParaRPr lang="en-US" sz="3200" dirty="0"/>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138550" y="927966"/>
            <a:ext cx="4821381" cy="486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701148" y="5919252"/>
            <a:ext cx="732893" cy="369332"/>
          </a:xfrm>
          <a:prstGeom prst="rect">
            <a:avLst/>
          </a:prstGeom>
          <a:noFill/>
        </p:spPr>
        <p:txBody>
          <a:bodyPr wrap="none" rtlCol="0">
            <a:spAutoFit/>
          </a:bodyPr>
          <a:lstStyle/>
          <a:p>
            <a:r>
              <a:rPr lang="en-US" dirty="0" smtClean="0"/>
              <a:t>He Qi</a:t>
            </a:r>
            <a:endParaRPr lang="en-US" dirty="0"/>
          </a:p>
        </p:txBody>
      </p:sp>
      <p:sp>
        <p:nvSpPr>
          <p:cNvPr id="6" name="TextBox 5"/>
          <p:cNvSpPr txBox="1"/>
          <p:nvPr/>
        </p:nvSpPr>
        <p:spPr>
          <a:xfrm>
            <a:off x="612648" y="1805049"/>
            <a:ext cx="3306209"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“moved with compassion at the sight”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Doing </a:t>
            </a:r>
            <a:r>
              <a:rPr lang="en-US" sz="2800" dirty="0" smtClean="0"/>
              <a:t>mercy vs.</a:t>
            </a:r>
            <a:endParaRPr lang="en-US" sz="2800" dirty="0" smtClean="0"/>
          </a:p>
          <a:p>
            <a:r>
              <a:rPr lang="en-US" sz="2800" dirty="0"/>
              <a:t> </a:t>
            </a:r>
            <a:r>
              <a:rPr lang="en-US" sz="2800" dirty="0" smtClean="0"/>
              <a:t>  Justifying </a:t>
            </a:r>
            <a:r>
              <a:rPr lang="en-US" sz="2800" dirty="0" smtClean="0"/>
              <a:t>oneself</a:t>
            </a:r>
            <a:endParaRPr lang="en-US" sz="2800" dirty="0"/>
          </a:p>
        </p:txBody>
      </p:sp>
    </p:spTree>
    <p:extLst>
      <p:ext uri="{BB962C8B-B14F-4D97-AF65-F5344CB8AC3E}">
        <p14:creationId xmlns:p14="http://schemas.microsoft.com/office/powerpoint/2010/main" val="2961333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“Be merciful, just as your God is merciful” (6:36</a:t>
            </a:r>
            <a:r>
              <a:rPr lang="en-US" sz="3600" dirty="0" smtClean="0"/>
              <a:t>)</a:t>
            </a:r>
            <a:endParaRPr lang="en-US" dirty="0"/>
          </a:p>
        </p:txBody>
      </p:sp>
      <p:sp>
        <p:nvSpPr>
          <p:cNvPr id="3" name="Content Placeholder 2"/>
          <p:cNvSpPr>
            <a:spLocks noGrp="1"/>
          </p:cNvSpPr>
          <p:nvPr>
            <p:ph idx="1"/>
          </p:nvPr>
        </p:nvSpPr>
        <p:spPr>
          <a:xfrm>
            <a:off x="238575" y="1730828"/>
            <a:ext cx="3999431" cy="4495800"/>
          </a:xfrm>
        </p:spPr>
        <p:txBody>
          <a:bodyPr>
            <a:normAutofit fontScale="62500" lnSpcReduction="20000"/>
          </a:bodyPr>
          <a:lstStyle/>
          <a:p>
            <a:r>
              <a:rPr lang="el-GR" b="1" dirty="0">
                <a:solidFill>
                  <a:schemeClr val="tx2"/>
                </a:solidFill>
              </a:rPr>
              <a:t>Σπλαγχνίζομαι</a:t>
            </a:r>
            <a:r>
              <a:rPr lang="en-US" b="1" dirty="0">
                <a:solidFill>
                  <a:schemeClr val="tx2"/>
                </a:solidFill>
              </a:rPr>
              <a:t> / </a:t>
            </a:r>
            <a:r>
              <a:rPr lang="en-US" b="1" i="1" dirty="0" err="1" smtClean="0">
                <a:solidFill>
                  <a:schemeClr val="tx2"/>
                </a:solidFill>
              </a:rPr>
              <a:t>splanchnizomai</a:t>
            </a:r>
            <a:endParaRPr lang="en-US" b="1" i="1" dirty="0" smtClean="0">
              <a:solidFill>
                <a:schemeClr val="tx2"/>
              </a:solidFill>
            </a:endParaRPr>
          </a:p>
          <a:p>
            <a:pPr marL="0" indent="0">
              <a:buNone/>
            </a:pPr>
            <a:endParaRPr lang="en-US" b="1" dirty="0" smtClean="0">
              <a:solidFill>
                <a:schemeClr val="tx2"/>
              </a:solidFill>
            </a:endParaRPr>
          </a:p>
          <a:p>
            <a:pPr lvl="1"/>
            <a:r>
              <a:rPr lang="en-US" dirty="0" smtClean="0"/>
              <a:t>7:13 </a:t>
            </a:r>
            <a:r>
              <a:rPr lang="en-US" dirty="0"/>
              <a:t>When the Lord </a:t>
            </a:r>
            <a:r>
              <a:rPr lang="en-US" b="1" dirty="0"/>
              <a:t>saw</a:t>
            </a:r>
            <a:r>
              <a:rPr lang="en-US" dirty="0"/>
              <a:t> her, he had </a:t>
            </a:r>
            <a:r>
              <a:rPr lang="en-US" b="1" dirty="0"/>
              <a:t>compassion </a:t>
            </a:r>
            <a:r>
              <a:rPr lang="en-US" dirty="0" smtClean="0"/>
              <a:t>(</a:t>
            </a:r>
            <a:r>
              <a:rPr lang="en-US" i="1" dirty="0" err="1" smtClean="0"/>
              <a:t>esplanchnisth</a:t>
            </a:r>
            <a:r>
              <a:rPr lang="en-US" sz="1900" i="1" dirty="0" err="1" smtClean="0">
                <a:latin typeface="Verdana"/>
                <a:ea typeface="Verdana"/>
                <a:cs typeface="Verdana"/>
              </a:rPr>
              <a:t>ē</a:t>
            </a:r>
            <a:r>
              <a:rPr lang="en-US" dirty="0" smtClean="0"/>
              <a:t>) for </a:t>
            </a:r>
            <a:r>
              <a:rPr lang="en-US" dirty="0"/>
              <a:t>her and said to her, “Do not weep</a:t>
            </a:r>
            <a:r>
              <a:rPr lang="en-US" dirty="0" smtClean="0"/>
              <a:t>.”</a:t>
            </a:r>
          </a:p>
          <a:p>
            <a:pPr marL="365760" lvl="1" indent="0">
              <a:buNone/>
            </a:pPr>
            <a:endParaRPr lang="en-US" dirty="0" smtClean="0"/>
          </a:p>
          <a:p>
            <a:pPr lvl="1"/>
            <a:r>
              <a:rPr lang="en-US" dirty="0"/>
              <a:t>10:33 But a Samaritan while traveling came near him; and when he </a:t>
            </a:r>
            <a:r>
              <a:rPr lang="en-US" b="1" dirty="0"/>
              <a:t>saw </a:t>
            </a:r>
            <a:r>
              <a:rPr lang="en-US" dirty="0"/>
              <a:t>him, he was </a:t>
            </a:r>
            <a:r>
              <a:rPr lang="en-US" b="1" dirty="0"/>
              <a:t>moved with </a:t>
            </a:r>
            <a:r>
              <a:rPr lang="en-US" b="1" dirty="0" smtClean="0"/>
              <a:t>compassion </a:t>
            </a:r>
            <a:r>
              <a:rPr lang="en-US" dirty="0" smtClean="0"/>
              <a:t>(</a:t>
            </a:r>
            <a:r>
              <a:rPr lang="en-US" i="1" dirty="0" err="1"/>
              <a:t>esplanchnisth</a:t>
            </a:r>
            <a:r>
              <a:rPr lang="en-US" sz="1800" i="1" dirty="0" err="1">
                <a:latin typeface="Verdana"/>
                <a:ea typeface="Verdana"/>
                <a:cs typeface="Verdana"/>
              </a:rPr>
              <a:t>ē</a:t>
            </a:r>
            <a:r>
              <a:rPr lang="en-US" dirty="0" smtClean="0"/>
              <a:t>).</a:t>
            </a:r>
            <a:endParaRPr lang="en-US" dirty="0" smtClean="0"/>
          </a:p>
          <a:p>
            <a:pPr marL="365760" lvl="1" indent="0">
              <a:buNone/>
            </a:pPr>
            <a:endParaRPr lang="en-US" dirty="0" smtClean="0"/>
          </a:p>
          <a:p>
            <a:pPr lvl="1"/>
            <a:r>
              <a:rPr lang="en-US" dirty="0"/>
              <a:t>15:20 So he set off and went to his father. But while he was still far off, his father </a:t>
            </a:r>
            <a:r>
              <a:rPr lang="en-US" b="1" dirty="0"/>
              <a:t>saw</a:t>
            </a:r>
            <a:r>
              <a:rPr lang="en-US" dirty="0"/>
              <a:t> him and was filled with </a:t>
            </a:r>
            <a:r>
              <a:rPr lang="en-US" b="1" dirty="0" smtClean="0"/>
              <a:t>compassion (</a:t>
            </a:r>
            <a:r>
              <a:rPr lang="en-US" i="1" dirty="0" err="1"/>
              <a:t>esplanchnisth</a:t>
            </a:r>
            <a:r>
              <a:rPr lang="en-US" sz="1800" i="1" dirty="0" err="1">
                <a:latin typeface="Verdana"/>
                <a:ea typeface="Verdana"/>
                <a:cs typeface="Verdana"/>
              </a:rPr>
              <a:t>ē</a:t>
            </a:r>
            <a:r>
              <a:rPr lang="en-US" b="1" dirty="0" smtClean="0"/>
              <a:t>)</a:t>
            </a:r>
            <a:r>
              <a:rPr lang="en-US" dirty="0" smtClean="0"/>
              <a:t>; </a:t>
            </a:r>
            <a:r>
              <a:rPr lang="en-US" dirty="0"/>
              <a:t>he ran and put his arms around him and kissed him</a:t>
            </a:r>
            <a:r>
              <a:rPr lang="en-US" dirty="0" smtClean="0"/>
              <a:t>.</a:t>
            </a:r>
          </a:p>
          <a:p>
            <a:pPr lvl="1"/>
            <a:r>
              <a:rPr lang="en-US" dirty="0" smtClean="0"/>
              <a:t>“through the tender compassion (</a:t>
            </a:r>
            <a:r>
              <a:rPr lang="en-US" i="1" dirty="0" err="1" smtClean="0"/>
              <a:t>splanchna</a:t>
            </a:r>
            <a:r>
              <a:rPr lang="en-US" i="1" dirty="0" smtClean="0"/>
              <a:t> </a:t>
            </a:r>
            <a:r>
              <a:rPr lang="en-US" i="1" dirty="0" err="1" smtClean="0"/>
              <a:t>eleous</a:t>
            </a:r>
            <a:r>
              <a:rPr lang="en-US" dirty="0" smtClean="0"/>
              <a:t>) of God”</a:t>
            </a:r>
            <a:endParaRPr lang="en-US" dirty="0" smtClean="0"/>
          </a:p>
          <a:p>
            <a:pPr lvl="1"/>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38006" y="2183725"/>
            <a:ext cx="4609110" cy="347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770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006" y="2438400"/>
            <a:ext cx="4030462" cy="1143000"/>
          </a:xfrm>
        </p:spPr>
        <p:txBody>
          <a:bodyPr>
            <a:normAutofit fontScale="90000"/>
          </a:bodyPr>
          <a:lstStyle/>
          <a:p>
            <a:r>
              <a:rPr lang="en-US" sz="3100" dirty="0" smtClean="0"/>
              <a:t>“formation of the heart”</a:t>
            </a:r>
            <a:r>
              <a:rPr lang="en-US" sz="2800" dirty="0" smtClean="0"/>
              <a:t/>
            </a:r>
            <a:br>
              <a:rPr lang="en-US" sz="2800" dirty="0" smtClean="0"/>
            </a:br>
            <a:r>
              <a:rPr lang="en-US" sz="2800" dirty="0"/>
              <a:t/>
            </a:r>
            <a:br>
              <a:rPr lang="en-US" sz="2800" dirty="0"/>
            </a:br>
            <a:r>
              <a:rPr lang="en-US" sz="2800" dirty="0"/>
              <a:t>	</a:t>
            </a:r>
            <a:r>
              <a:rPr lang="en-US" sz="2200" dirty="0" smtClean="0"/>
              <a:t>Pope Benedict XVI</a:t>
            </a:r>
            <a:br>
              <a:rPr lang="en-US" sz="2200" dirty="0" smtClean="0"/>
            </a:br>
            <a:r>
              <a:rPr lang="en-US" sz="2200" dirty="0" smtClean="0"/>
              <a:t>	</a:t>
            </a:r>
            <a:r>
              <a:rPr lang="en-US" sz="2200" i="1" dirty="0" smtClean="0"/>
              <a:t>Deus Caritas Est</a:t>
            </a:r>
            <a:r>
              <a:rPr lang="en-US" sz="2200" dirty="0" smtClean="0"/>
              <a:t> (#31)</a:t>
            </a:r>
            <a:endParaRPr lang="en-US" sz="2200" dirty="0"/>
          </a:p>
        </p:txBody>
      </p:sp>
      <p:pic>
        <p:nvPicPr>
          <p:cNvPr id="5" name="Picture 2" descr="D:\Trinity5.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 y="457200"/>
            <a:ext cx="4510286" cy="6057697"/>
          </a:xfrm>
          <a:prstGeom prst="rect">
            <a:avLst/>
          </a:prstGeom>
          <a:noFill/>
          <a:ln w="9525">
            <a:solidFill>
              <a:srgbClr val="00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300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9" y="228600"/>
            <a:ext cx="8153400" cy="990600"/>
          </a:xfrm>
        </p:spPr>
        <p:txBody>
          <a:bodyPr/>
          <a:lstStyle/>
          <a:p>
            <a:r>
              <a:rPr lang="en-US" dirty="0" smtClean="0"/>
              <a:t>Luke 16:19-31</a:t>
            </a:r>
            <a:endParaRPr lang="en-US" dirty="0"/>
          </a:p>
        </p:txBody>
      </p:sp>
      <p:sp>
        <p:nvSpPr>
          <p:cNvPr id="3" name="Content Placeholder 2"/>
          <p:cNvSpPr>
            <a:spLocks noGrp="1"/>
          </p:cNvSpPr>
          <p:nvPr>
            <p:ph sz="quarter"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6" y="0"/>
            <a:ext cx="46972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6443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The rich man … he looked up and </a:t>
            </a:r>
            <a:r>
              <a:rPr lang="en-US" sz="2400" b="1" dirty="0"/>
              <a:t>saw</a:t>
            </a:r>
            <a:r>
              <a:rPr lang="en-US" sz="2000" b="1" dirty="0"/>
              <a:t> </a:t>
            </a:r>
            <a:r>
              <a:rPr lang="en-US" sz="2000" dirty="0"/>
              <a:t>Abraham far away with Lazarus </a:t>
            </a:r>
            <a:r>
              <a:rPr lang="en-US" sz="2000" dirty="0" smtClean="0"/>
              <a:t/>
            </a:r>
            <a:br>
              <a:rPr lang="en-US" sz="2000" dirty="0" smtClean="0"/>
            </a:br>
            <a:r>
              <a:rPr lang="en-US" sz="2000" dirty="0"/>
              <a:t>	</a:t>
            </a:r>
            <a:r>
              <a:rPr lang="en-US" sz="2000" dirty="0" smtClean="0"/>
              <a:t>by </a:t>
            </a:r>
            <a:r>
              <a:rPr lang="en-US" sz="2000" dirty="0"/>
              <a:t>his </a:t>
            </a:r>
            <a:r>
              <a:rPr lang="en-US" sz="2000" dirty="0" smtClean="0"/>
              <a:t>side (</a:t>
            </a:r>
            <a:r>
              <a:rPr lang="en-US" sz="1600" dirty="0" err="1"/>
              <a:t>ἐν</a:t>
            </a:r>
            <a:r>
              <a:rPr lang="en-US" sz="1600" dirty="0"/>
              <a:t> </a:t>
            </a:r>
            <a:r>
              <a:rPr lang="en-US" sz="1600" dirty="0" err="1"/>
              <a:t>τοῖς</a:t>
            </a:r>
            <a:r>
              <a:rPr lang="en-US" sz="1600" dirty="0"/>
              <a:t> </a:t>
            </a:r>
            <a:r>
              <a:rPr lang="en-US" sz="1600" dirty="0" err="1"/>
              <a:t>κόλ</a:t>
            </a:r>
            <a:r>
              <a:rPr lang="en-US" sz="1800" dirty="0"/>
              <a:t>π</a:t>
            </a:r>
            <a:r>
              <a:rPr lang="en-US" sz="1600" dirty="0"/>
              <a:t>οις αὐτοῦ</a:t>
            </a:r>
            <a:r>
              <a:rPr lang="en-US" sz="2000" dirty="0" smtClean="0"/>
              <a:t>).</a:t>
            </a:r>
            <a:r>
              <a:rPr lang="en-US" sz="2000" baseline="30000" dirty="0"/>
              <a:t> </a:t>
            </a:r>
            <a:r>
              <a:rPr lang="en-US" sz="2000" baseline="30000" dirty="0" smtClean="0"/>
              <a:t/>
            </a:r>
            <a:br>
              <a:rPr lang="en-US" sz="2000" baseline="30000" dirty="0" smtClean="0"/>
            </a:br>
            <a:r>
              <a:rPr lang="en-US" sz="2000" dirty="0" smtClean="0"/>
              <a:t>He </a:t>
            </a:r>
            <a:r>
              <a:rPr lang="en-US" sz="2000" dirty="0"/>
              <a:t>called out, ‘Father Abraham</a:t>
            </a:r>
            <a:r>
              <a:rPr lang="en-US" sz="2000" b="1" dirty="0"/>
              <a:t>, </a:t>
            </a:r>
            <a:r>
              <a:rPr lang="en-US" sz="2400" b="1" dirty="0"/>
              <a:t>have mercy on</a:t>
            </a:r>
            <a:r>
              <a:rPr lang="en-US" sz="2400" dirty="0"/>
              <a:t> </a:t>
            </a:r>
            <a:r>
              <a:rPr lang="en-US" sz="2400" dirty="0" smtClean="0"/>
              <a:t>me.</a:t>
            </a:r>
            <a:r>
              <a:rPr lang="en-US" sz="2000" dirty="0" smtClean="0"/>
              <a:t>”</a:t>
            </a:r>
            <a:r>
              <a:rPr lang="en-US" sz="2000" dirty="0"/>
              <a:t/>
            </a:r>
            <a:br>
              <a:rPr lang="en-US" sz="2000" dirty="0"/>
            </a:br>
            <a:endParaRPr lang="en-US" sz="2000" dirty="0"/>
          </a:p>
        </p:txBody>
      </p:sp>
      <p:sp>
        <p:nvSpPr>
          <p:cNvPr id="4" name="Content Placeholder 3"/>
          <p:cNvSpPr>
            <a:spLocks noGrp="1"/>
          </p:cNvSpPr>
          <p:nvPr>
            <p:ph sz="quarter" idx="1"/>
          </p:nvPr>
        </p:nvSpPr>
        <p:spPr/>
        <p:txBody>
          <a:bodyPr>
            <a:normAutofit/>
          </a:bodyPr>
          <a:lstStyle/>
          <a:p>
            <a:endParaRPr lang="en-US" sz="2000" dirty="0"/>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41857" y="1681158"/>
            <a:ext cx="6441477" cy="432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9789" y="6199187"/>
            <a:ext cx="4241546" cy="1107996"/>
          </a:xfrm>
          <a:prstGeom prst="rect">
            <a:avLst/>
          </a:prstGeom>
          <a:noFill/>
        </p:spPr>
        <p:txBody>
          <a:bodyPr wrap="none" rtlCol="0">
            <a:spAutoFit/>
          </a:bodyPr>
          <a:lstStyle/>
          <a:p>
            <a:pPr algn="ctr"/>
            <a:r>
              <a:rPr lang="en-US" altLang="en-US" sz="1200" dirty="0">
                <a:latin typeface="Verdana" pitchFamily="34" charset="0"/>
              </a:rPr>
              <a:t>South Portal from the Church of Saint Pierre, </a:t>
            </a:r>
          </a:p>
          <a:p>
            <a:pPr algn="ctr"/>
            <a:r>
              <a:rPr lang="en-US" altLang="en-US" sz="1200" dirty="0" err="1">
                <a:latin typeface="Verdana" pitchFamily="34" charset="0"/>
              </a:rPr>
              <a:t>Moissac</a:t>
            </a:r>
            <a:r>
              <a:rPr lang="en-US" altLang="en-US" sz="1200" dirty="0">
                <a:latin typeface="Verdana" pitchFamily="34" charset="0"/>
              </a:rPr>
              <a:t>, FRANCE  c. 1115-30</a:t>
            </a:r>
          </a:p>
          <a:p>
            <a:pPr algn="ctr"/>
            <a:r>
              <a:rPr lang="en-US" altLang="en-US" sz="1200" dirty="0">
                <a:latin typeface="Verdana" pitchFamily="34" charset="0"/>
              </a:rPr>
              <a:t>Lazarus in the Bosom of Abraham</a:t>
            </a:r>
            <a:endParaRPr lang="en-US" altLang="en-US" sz="1200" dirty="0"/>
          </a:p>
          <a:p>
            <a:pPr algn="ctr"/>
            <a:endParaRPr lang="en-US" altLang="en-US" sz="1200" dirty="0"/>
          </a:p>
          <a:p>
            <a:endParaRPr lang="en-US" dirty="0"/>
          </a:p>
        </p:txBody>
      </p:sp>
    </p:spTree>
    <p:extLst>
      <p:ext uri="{BB962C8B-B14F-4D97-AF65-F5344CB8AC3E}">
        <p14:creationId xmlns:p14="http://schemas.microsoft.com/office/powerpoint/2010/main" val="235571157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29000" y="228600"/>
            <a:ext cx="5257800" cy="6477000"/>
          </a:xfrm>
          <a:solidFill>
            <a:schemeClr val="accent2">
              <a:lumMod val="20000"/>
              <a:lumOff val="80000"/>
            </a:schemeClr>
          </a:solidFill>
        </p:spPr>
        <p:txBody>
          <a:bodyPr>
            <a:normAutofit/>
          </a:bodyPr>
          <a:lstStyle/>
          <a:p>
            <a:endParaRPr lang="en-US" sz="2400" dirty="0" smtClean="0"/>
          </a:p>
          <a:p>
            <a:endParaRPr lang="en-US" sz="2400" dirty="0"/>
          </a:p>
          <a:p>
            <a:r>
              <a:rPr lang="en-US" sz="2400" dirty="0" smtClean="0"/>
              <a:t>“. </a:t>
            </a:r>
            <a:r>
              <a:rPr lang="en-US" sz="2400" dirty="0"/>
              <a:t>. . the only Son, at the breast of the Father </a:t>
            </a:r>
          </a:p>
          <a:p>
            <a:pPr marL="0" indent="0">
              <a:buNone/>
            </a:pPr>
            <a:r>
              <a:rPr lang="en-US" sz="2400" dirty="0"/>
              <a:t>(</a:t>
            </a:r>
            <a:r>
              <a:rPr lang="el-GR" sz="2400" dirty="0"/>
              <a:t>εἰς τὸν κόλπον τοῦ πατρὸς</a:t>
            </a:r>
            <a:r>
              <a:rPr lang="en-US" sz="2400" dirty="0"/>
              <a:t>)</a:t>
            </a:r>
            <a:r>
              <a:rPr lang="en-US" sz="2400" i="1" dirty="0"/>
              <a:t> 	</a:t>
            </a:r>
            <a:r>
              <a:rPr lang="en-US" sz="2400" dirty="0"/>
              <a:t>(John 1:18)</a:t>
            </a:r>
          </a:p>
          <a:p>
            <a:pPr lvl="1"/>
            <a:r>
              <a:rPr lang="en-US" sz="2000" i="1" dirty="0"/>
              <a:t>NRSV, NJB</a:t>
            </a:r>
            <a:r>
              <a:rPr lang="en-US" sz="2000" dirty="0"/>
              <a:t>: “close to the Father’s heart,” </a:t>
            </a:r>
          </a:p>
          <a:p>
            <a:pPr lvl="1"/>
            <a:r>
              <a:rPr lang="en-US" sz="2000" i="1" dirty="0"/>
              <a:t>NAB </a:t>
            </a:r>
            <a:r>
              <a:rPr lang="en-US" sz="2000" dirty="0"/>
              <a:t>“at the Father’s side” </a:t>
            </a:r>
            <a:endParaRPr lang="en-US" sz="2000" dirty="0" smtClean="0"/>
          </a:p>
          <a:p>
            <a:pPr lvl="1"/>
            <a:endParaRPr lang="en-US" sz="2000" dirty="0"/>
          </a:p>
          <a:p>
            <a:r>
              <a:rPr lang="en-US" sz="2400" dirty="0" smtClean="0"/>
              <a:t>John </a:t>
            </a:r>
            <a:r>
              <a:rPr lang="en-US" sz="2400" dirty="0" smtClean="0"/>
              <a:t>13:23  the Beloved Disciple is reclining </a:t>
            </a:r>
            <a:r>
              <a:rPr lang="el-GR" sz="2400" dirty="0" smtClean="0"/>
              <a:t>ἐν </a:t>
            </a:r>
            <a:r>
              <a:rPr lang="el-GR" sz="2400" dirty="0"/>
              <a:t>τῷ κόλπῳ τοῦ Ἰησοῦ</a:t>
            </a:r>
            <a:r>
              <a:rPr lang="en-US" sz="2400" i="1" dirty="0" smtClean="0"/>
              <a:t>,</a:t>
            </a:r>
          </a:p>
          <a:p>
            <a:pPr>
              <a:buNone/>
            </a:pPr>
            <a:r>
              <a:rPr lang="en-US" sz="2400" dirty="0" smtClean="0"/>
              <a:t>	“in the bosom of Jesus”</a:t>
            </a:r>
          </a:p>
          <a:p>
            <a:endParaRPr lang="en-US" dirty="0"/>
          </a:p>
        </p:txBody>
      </p:sp>
      <p:pic>
        <p:nvPicPr>
          <p:cNvPr id="2050" name="Picture 2"/>
          <p:cNvPicPr>
            <a:picLocks noChangeAspect="1" noChangeArrowheads="1"/>
          </p:cNvPicPr>
          <p:nvPr/>
        </p:nvPicPr>
        <p:blipFill>
          <a:blip r:embed="rId2" cstate="print"/>
          <a:srcRect r="66250"/>
          <a:stretch>
            <a:fillRect/>
          </a:stretch>
        </p:blipFill>
        <p:spPr bwMode="auto">
          <a:xfrm>
            <a:off x="381000" y="228600"/>
            <a:ext cx="2914650" cy="6477000"/>
          </a:xfrm>
          <a:prstGeom prst="rect">
            <a:avLst/>
          </a:prstGeom>
          <a:noFill/>
          <a:ln w="9525">
            <a:noFill/>
            <a:miter lim="800000"/>
            <a:headEnd/>
            <a:tailEnd/>
          </a:ln>
        </p:spPr>
      </p:pic>
    </p:spTree>
    <p:extLst>
      <p:ext uri="{BB962C8B-B14F-4D97-AF65-F5344CB8AC3E}">
        <p14:creationId xmlns:p14="http://schemas.microsoft.com/office/powerpoint/2010/main" val="4006406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052" name="Picture 4" descr="http://4.bp.blogspot.com/-xB-qkKOFUFI/URgZOmLQBhI/AAAAAAAABYY/NbnJnoG2vTs/s1600/Creation-in-the-Qura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70749"/>
            <a:ext cx="9144000" cy="88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1578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304800" y="1600200"/>
            <a:ext cx="3352800" cy="483711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nSpc>
                <a:spcPct val="90000"/>
              </a:lnSpc>
              <a:buNone/>
            </a:pPr>
            <a:r>
              <a:rPr lang="en-US" sz="2800" dirty="0" smtClean="0"/>
              <a:t>But Zion said, "The Lord has forgotten me."</a:t>
            </a:r>
          </a:p>
          <a:p>
            <a:pPr>
              <a:lnSpc>
                <a:spcPct val="90000"/>
              </a:lnSpc>
              <a:buNone/>
            </a:pPr>
            <a:r>
              <a:rPr lang="en-US" sz="2800" dirty="0" smtClean="0"/>
              <a:t>Can </a:t>
            </a:r>
            <a:r>
              <a:rPr lang="en-US" sz="2800" b="1" i="1" dirty="0" smtClean="0">
                <a:solidFill>
                  <a:schemeClr val="accent4">
                    <a:lumMod val="50000"/>
                  </a:schemeClr>
                </a:solidFill>
              </a:rPr>
              <a:t>a mother </a:t>
            </a:r>
            <a:r>
              <a:rPr lang="en-US" sz="2800" dirty="0" smtClean="0"/>
              <a:t>forget her infant,</a:t>
            </a:r>
          </a:p>
          <a:p>
            <a:pPr>
              <a:lnSpc>
                <a:spcPct val="90000"/>
              </a:lnSpc>
              <a:buNone/>
            </a:pPr>
            <a:r>
              <a:rPr lang="en-US" sz="2800" dirty="0" smtClean="0"/>
              <a:t>Be without tenderness for the child of her womb?</a:t>
            </a:r>
          </a:p>
          <a:p>
            <a:pPr>
              <a:lnSpc>
                <a:spcPct val="90000"/>
              </a:lnSpc>
              <a:buNone/>
            </a:pPr>
            <a:r>
              <a:rPr lang="en-US" sz="2800" dirty="0" smtClean="0"/>
              <a:t>Even should she forget, </a:t>
            </a:r>
          </a:p>
          <a:p>
            <a:pPr>
              <a:lnSpc>
                <a:spcPct val="90000"/>
              </a:lnSpc>
              <a:buNone/>
            </a:pPr>
            <a:r>
              <a:rPr lang="en-US" sz="2800" dirty="0" smtClean="0"/>
              <a:t>I will never forget you.</a:t>
            </a:r>
          </a:p>
          <a:p>
            <a:pPr>
              <a:lnSpc>
                <a:spcPct val="90000"/>
              </a:lnSpc>
              <a:buNone/>
            </a:pPr>
            <a:r>
              <a:rPr lang="en-US" sz="2800" dirty="0" smtClean="0"/>
              <a:t>See, upon the palms of my hands I have written your name;</a:t>
            </a:r>
          </a:p>
          <a:p>
            <a:pPr>
              <a:lnSpc>
                <a:spcPct val="90000"/>
              </a:lnSpc>
              <a:buNone/>
            </a:pPr>
            <a:r>
              <a:rPr lang="en-US" sz="2800" dirty="0" smtClean="0"/>
              <a:t>Your walls</a:t>
            </a:r>
          </a:p>
        </p:txBody>
      </p:sp>
      <p:sp>
        <p:nvSpPr>
          <p:cNvPr id="15363" name="Rectangle 3"/>
          <p:cNvSpPr>
            <a:spLocks noGrp="1" noChangeArrowheads="1"/>
          </p:cNvSpPr>
          <p:nvPr>
            <p:ph type="title"/>
          </p:nvPr>
        </p:nvSpPr>
        <p:spPr>
          <a:xfrm>
            <a:off x="340311" y="128726"/>
            <a:ext cx="3886200" cy="1006475"/>
          </a:xfrm>
        </p:spPr>
        <p:txBody>
          <a:bodyPr/>
          <a:lstStyle/>
          <a:p>
            <a:pPr eaLnBrk="1" hangingPunct="1"/>
            <a:r>
              <a:rPr lang="en-US" sz="6000" b="1" dirty="0" smtClean="0">
                <a:latin typeface="Papyrus" pitchFamily="66" charset="0"/>
              </a:rPr>
              <a:t>Isa 49:16</a:t>
            </a:r>
          </a:p>
        </p:txBody>
      </p:sp>
      <p:pic>
        <p:nvPicPr>
          <p:cNvPr id="5" name="Picture 2" descr="http://img3.etsystatic.com/006/0/5274791/il_170x135.372219227_bm8d.jpg"/>
          <p:cNvPicPr>
            <a:picLocks noChangeAspect="1" noChangeArrowheads="1"/>
          </p:cNvPicPr>
          <p:nvPr/>
        </p:nvPicPr>
        <p:blipFill>
          <a:blip r:embed="rId3" cstate="print"/>
          <a:srcRect/>
          <a:stretch>
            <a:fillRect/>
          </a:stretch>
        </p:blipFill>
        <p:spPr bwMode="auto">
          <a:xfrm>
            <a:off x="3657600" y="1676400"/>
            <a:ext cx="5334000" cy="4235827"/>
          </a:xfrm>
          <a:prstGeom prst="rect">
            <a:avLst/>
          </a:prstGeom>
          <a:noFill/>
        </p:spPr>
      </p:pic>
    </p:spTree>
    <p:extLst>
      <p:ext uri="{BB962C8B-B14F-4D97-AF65-F5344CB8AC3E}">
        <p14:creationId xmlns:p14="http://schemas.microsoft.com/office/powerpoint/2010/main" val="3108593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Reflection/Discussion</a:t>
            </a:r>
            <a:endParaRPr lang="en-US" dirty="0"/>
          </a:p>
        </p:txBody>
      </p:sp>
      <p:sp>
        <p:nvSpPr>
          <p:cNvPr id="3" name="Content Placeholder 2"/>
          <p:cNvSpPr>
            <a:spLocks noGrp="1"/>
          </p:cNvSpPr>
          <p:nvPr>
            <p:ph sz="quarter" idx="1"/>
          </p:nvPr>
        </p:nvSpPr>
        <p:spPr>
          <a:xfrm>
            <a:off x="612648" y="1961964"/>
            <a:ext cx="8153400" cy="4134035"/>
          </a:xfrm>
        </p:spPr>
        <p:txBody>
          <a:bodyPr/>
          <a:lstStyle/>
          <a:p>
            <a:r>
              <a:rPr lang="en-US" dirty="0" smtClean="0"/>
              <a:t>How do Luke’s parables speak to you of divine justice and mercy?</a:t>
            </a:r>
            <a:endParaRPr lang="en-US" dirty="0"/>
          </a:p>
        </p:txBody>
      </p:sp>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89429" y="2584186"/>
            <a:ext cx="5341799" cy="42738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884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IV. Praying for Mercy, </a:t>
            </a:r>
            <a:r>
              <a:rPr lang="el-GR" dirty="0" smtClean="0"/>
              <a:t>ἐλέησόν </a:t>
            </a:r>
            <a:r>
              <a:rPr lang="el-GR" dirty="0" smtClean="0"/>
              <a:t>με</a:t>
            </a:r>
            <a:endParaRPr lang="en-US" dirty="0"/>
          </a:p>
        </p:txBody>
      </p:sp>
      <p:sp>
        <p:nvSpPr>
          <p:cNvPr id="3" name="Content Placeholder 2"/>
          <p:cNvSpPr>
            <a:spLocks noGrp="1"/>
          </p:cNvSpPr>
          <p:nvPr>
            <p:ph sz="quarter" idx="1"/>
          </p:nvPr>
        </p:nvSpPr>
        <p:spPr>
          <a:xfrm>
            <a:off x="612649" y="1528948"/>
            <a:ext cx="3321984" cy="4495800"/>
          </a:xfrm>
        </p:spPr>
        <p:txBody>
          <a:bodyPr>
            <a:normAutofit fontScale="92500" lnSpcReduction="10000"/>
          </a:bodyPr>
          <a:lstStyle/>
          <a:p>
            <a:pPr marL="0" indent="0">
              <a:buNone/>
            </a:pPr>
            <a:endParaRPr lang="en-US" sz="3200" dirty="0"/>
          </a:p>
          <a:p>
            <a:r>
              <a:rPr lang="en-US" sz="2800" dirty="0" smtClean="0"/>
              <a:t>17:13 </a:t>
            </a:r>
            <a:r>
              <a:rPr lang="en-US" sz="2800" dirty="0"/>
              <a:t>“Jesus, Master, have mercy on us!” </a:t>
            </a:r>
            <a:endParaRPr lang="en-US" sz="2800" dirty="0" smtClean="0"/>
          </a:p>
          <a:p>
            <a:endParaRPr lang="en-US" sz="2800" dirty="0"/>
          </a:p>
          <a:p>
            <a:r>
              <a:rPr lang="en-US" sz="2800" dirty="0"/>
              <a:t>18:38-39 “Jesus, Son of David, have mercy on me</a:t>
            </a:r>
            <a:r>
              <a:rPr lang="en-US" sz="2800" dirty="0" smtClean="0"/>
              <a:t>!”(2x)</a:t>
            </a:r>
          </a:p>
          <a:p>
            <a:endParaRPr lang="en-US" sz="2800" baseline="30000" dirty="0" smtClean="0"/>
          </a:p>
          <a:p>
            <a:r>
              <a:rPr lang="en-US" sz="2800" dirty="0" smtClean="0"/>
              <a:t>18:13 “God, be merciful to me, a sinner!”</a:t>
            </a:r>
            <a:endParaRPr lang="en-US" sz="2800" dirty="0"/>
          </a:p>
        </p:txBody>
      </p:sp>
      <p:sp>
        <p:nvSpPr>
          <p:cNvPr id="4" name="Rectangle 3"/>
          <p:cNvSpPr>
            <a:spLocks noChangeArrowheads="1"/>
          </p:cNvSpPr>
          <p:nvPr/>
        </p:nvSpPr>
        <p:spPr bwMode="auto">
          <a:xfrm>
            <a:off x="16573500" y="89230200"/>
            <a:ext cx="2540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Healing Touch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hlinkClick r:id="rId2"/>
              </a:rPr>
              <a:t>next</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r>
              <a:rPr kumimoji="0" lang="en-US" altLang="en-US" sz="1800" b="0" i="0" u="none" strike="noStrike" cap="none" normalizeH="0" baseline="0" smtClean="0">
                <a:ln>
                  <a:noFill/>
                </a:ln>
                <a:solidFill>
                  <a:schemeClr val="tx1"/>
                </a:solidFill>
                <a:effectLst/>
                <a:latin typeface="Arial" pitchFamily="34" charset="0"/>
                <a:cs typeface="Arial" pitchFamily="34" charset="0"/>
                <a:hlinkClick r:id="rId2"/>
              </a:rPr>
              <a:t>previous</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altLang="en-US" sz="273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Play</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Previous</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rPr>
              <a:t>18/24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Next</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endPar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Close</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7300" b="0" i="0" u="none" strike="noStrike" cap="none" normalizeH="0" baseline="0" smtClean="0">
              <a:ln>
                <a:noFill/>
              </a:ln>
              <a:solidFill>
                <a:schemeClr val="tx1"/>
              </a:solidFill>
              <a:effectLst/>
              <a:latin typeface="Arial" pitchFamily="34" charset="0"/>
              <a:cs typeface="Arial" pitchFamily="34" charset="0"/>
            </a:endParaRPr>
          </a:p>
        </p:txBody>
      </p:sp>
      <p:pic>
        <p:nvPicPr>
          <p:cNvPr id="14340" name="Picture 4" descr="http://www.marysouthard.com/wp-content/uploads/2014/08/HealingTou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2344400"/>
            <a:ext cx="5715000" cy="4333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6725900" y="89382600"/>
            <a:ext cx="2540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Healing Touch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hlinkClick r:id="rId2"/>
              </a:rPr>
              <a:t>next</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r>
              <a:rPr kumimoji="0" lang="en-US" altLang="en-US" sz="1800" b="0" i="0" u="none" strike="noStrike" cap="none" normalizeH="0" baseline="0" smtClean="0">
                <a:ln>
                  <a:noFill/>
                </a:ln>
                <a:solidFill>
                  <a:schemeClr val="tx1"/>
                </a:solidFill>
                <a:effectLst/>
                <a:latin typeface="Arial" pitchFamily="34" charset="0"/>
                <a:cs typeface="Arial" pitchFamily="34" charset="0"/>
                <a:hlinkClick r:id="rId2"/>
              </a:rPr>
              <a:t>previous</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altLang="en-US" sz="273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Play</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Previous</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rPr>
              <a:t>18/24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Next</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endPar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300" b="0" i="0" u="none" strike="noStrike" cap="none" normalizeH="0" baseline="0" smtClean="0">
                <a:ln>
                  <a:noFill/>
                </a:ln>
                <a:solidFill>
                  <a:schemeClr val="tx1"/>
                </a:solidFill>
                <a:effectLst/>
                <a:latin typeface="Arial" pitchFamily="34" charset="0"/>
                <a:cs typeface="Arial" pitchFamily="34" charset="0"/>
                <a:hlinkClick r:id="rId2"/>
              </a:rPr>
              <a:t>Close</a:t>
            </a:r>
            <a:r>
              <a:rPr kumimoji="0" lang="en-US" altLang="en-US" sz="273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7300" b="0" i="0" u="none" strike="noStrike" cap="none" normalizeH="0" baseline="0" smtClean="0">
              <a:ln>
                <a:noFill/>
              </a:ln>
              <a:solidFill>
                <a:schemeClr val="tx1"/>
              </a:solidFill>
              <a:effectLst/>
              <a:latin typeface="Arial" pitchFamily="34" charset="0"/>
              <a:cs typeface="Arial" pitchFamily="34" charset="0"/>
            </a:endParaRPr>
          </a:p>
        </p:txBody>
      </p:sp>
      <p:pic>
        <p:nvPicPr>
          <p:cNvPr id="14342" name="Picture 6" descr="http://www.marysouthard.com/wp-content/uploads/2014/08/HealingTou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2192000"/>
            <a:ext cx="57150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34632" y="1959428"/>
            <a:ext cx="4979511" cy="377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91959" y="5901812"/>
            <a:ext cx="1422184" cy="584775"/>
          </a:xfrm>
          <a:prstGeom prst="rect">
            <a:avLst/>
          </a:prstGeom>
          <a:noFill/>
        </p:spPr>
        <p:txBody>
          <a:bodyPr wrap="none" rtlCol="0">
            <a:spAutoFit/>
          </a:bodyPr>
          <a:lstStyle/>
          <a:p>
            <a:r>
              <a:rPr lang="en-US" sz="1600" dirty="0" smtClean="0"/>
              <a:t>Mary Southard</a:t>
            </a:r>
          </a:p>
          <a:p>
            <a:r>
              <a:rPr lang="en-US" sz="1600" i="1" dirty="0" smtClean="0"/>
              <a:t>Healing Touch</a:t>
            </a:r>
            <a:endParaRPr lang="en-US" sz="1600" i="1" dirty="0"/>
          </a:p>
        </p:txBody>
      </p:sp>
    </p:spTree>
    <p:extLst>
      <p:ext uri="{BB962C8B-B14F-4D97-AF65-F5344CB8AC3E}">
        <p14:creationId xmlns:p14="http://schemas.microsoft.com/office/powerpoint/2010/main" val="863496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9969" y="1027590"/>
            <a:ext cx="3377302" cy="3704208"/>
          </a:xfrm>
        </p:spPr>
        <p:txBody>
          <a:bodyPr>
            <a:normAutofit/>
          </a:bodyPr>
          <a:lstStyle/>
          <a:p>
            <a:r>
              <a:rPr lang="en-US" sz="2400" b="1" dirty="0" smtClean="0"/>
              <a:t>I</a:t>
            </a:r>
            <a:r>
              <a:rPr lang="en-US" sz="2400" dirty="0" smtClean="0"/>
              <a:t> </a:t>
            </a:r>
            <a:r>
              <a:rPr lang="en-US" sz="2400" dirty="0"/>
              <a:t>thank you . . . </a:t>
            </a:r>
            <a:r>
              <a:rPr lang="en-US" sz="2400" dirty="0" smtClean="0"/>
              <a:t/>
            </a:r>
            <a:br>
              <a:rPr lang="en-US" sz="2400" dirty="0" smtClean="0"/>
            </a:br>
            <a:r>
              <a:rPr lang="en-US" sz="2400" b="1" dirty="0" smtClean="0"/>
              <a:t>I</a:t>
            </a:r>
            <a:r>
              <a:rPr lang="en-US" sz="2400" dirty="0" smtClean="0"/>
              <a:t> </a:t>
            </a:r>
            <a:r>
              <a:rPr lang="en-US" sz="2400" dirty="0"/>
              <a:t>am not like [others]. . . </a:t>
            </a:r>
            <a:r>
              <a:rPr lang="en-US" sz="2400" dirty="0" smtClean="0"/>
              <a:t/>
            </a:r>
            <a:br>
              <a:rPr lang="en-US" sz="2400" dirty="0" smtClean="0"/>
            </a:br>
            <a:r>
              <a:rPr lang="en-US" sz="2400" b="1" dirty="0" smtClean="0"/>
              <a:t>I</a:t>
            </a:r>
            <a:r>
              <a:rPr lang="en-US" sz="2400" dirty="0" smtClean="0"/>
              <a:t> </a:t>
            </a:r>
            <a:r>
              <a:rPr lang="en-US" sz="2400" dirty="0"/>
              <a:t>fast . . . </a:t>
            </a:r>
            <a:r>
              <a:rPr lang="en-US" sz="2400" dirty="0" smtClean="0"/>
              <a:t/>
            </a:r>
            <a:br>
              <a:rPr lang="en-US" sz="2400" dirty="0" smtClean="0"/>
            </a:br>
            <a:r>
              <a:rPr lang="en-US" sz="2400" b="1" dirty="0" smtClean="0"/>
              <a:t>I</a:t>
            </a:r>
            <a:r>
              <a:rPr lang="en-US" sz="2400" dirty="0" smtClean="0"/>
              <a:t> </a:t>
            </a:r>
            <a:r>
              <a:rPr lang="en-US" sz="2400" dirty="0"/>
              <a:t>pay [tithes]. . </a:t>
            </a:r>
            <a:r>
              <a:rPr lang="en-US" sz="2400" dirty="0" smtClean="0"/>
              <a:t>.</a:t>
            </a:r>
            <a:endParaRPr lang="en-US" sz="2400" dirty="0"/>
          </a:p>
        </p:txBody>
      </p:sp>
      <p:pic>
        <p:nvPicPr>
          <p:cNvPr id="1945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1639" y="228600"/>
            <a:ext cx="4574048" cy="629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20986"/>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Prayer for Mercy </a:t>
            </a:r>
            <a:r>
              <a:rPr lang="en-US" sz="2800" dirty="0" smtClean="0"/>
              <a:t>– Luke 18:9-14</a:t>
            </a:r>
            <a:endParaRPr lang="en-US" sz="3600" dirty="0"/>
          </a:p>
        </p:txBody>
      </p:sp>
      <p:sp>
        <p:nvSpPr>
          <p:cNvPr id="3" name="Content Placeholder 2"/>
          <p:cNvSpPr>
            <a:spLocks noGrp="1"/>
          </p:cNvSpPr>
          <p:nvPr>
            <p:ph sz="quarter" idx="1"/>
          </p:nvPr>
        </p:nvSpPr>
        <p:spPr>
          <a:xfrm>
            <a:off x="612647" y="2173184"/>
            <a:ext cx="4341093" cy="4249388"/>
          </a:xfrm>
        </p:spPr>
        <p:txBody>
          <a:bodyPr>
            <a:noAutofit/>
          </a:bodyPr>
          <a:lstStyle/>
          <a:p>
            <a:r>
              <a:rPr lang="en-US" sz="2000" dirty="0" smtClean="0"/>
              <a:t>Recognizing one’s need for God</a:t>
            </a:r>
          </a:p>
          <a:p>
            <a:pPr lvl="0"/>
            <a:r>
              <a:rPr lang="en-US" sz="2000" dirty="0"/>
              <a:t>Shared humanity &amp; </a:t>
            </a:r>
            <a:r>
              <a:rPr lang="en-US" sz="2000" dirty="0" err="1"/>
              <a:t>bondedness</a:t>
            </a:r>
            <a:r>
              <a:rPr lang="en-US" sz="2000" dirty="0"/>
              <a:t> with all of creation</a:t>
            </a:r>
          </a:p>
          <a:p>
            <a:pPr lvl="0"/>
            <a:r>
              <a:rPr lang="en-US" sz="2000" dirty="0"/>
              <a:t>Gratitude vs. entitlement: all is gift</a:t>
            </a:r>
          </a:p>
          <a:p>
            <a:pPr lvl="0"/>
            <a:r>
              <a:rPr lang="en-US" sz="2000" i="1" dirty="0" err="1"/>
              <a:t>Hilasth</a:t>
            </a:r>
            <a:r>
              <a:rPr lang="en-US" sz="1800" i="1" dirty="0" err="1"/>
              <a:t>ē</a:t>
            </a:r>
            <a:r>
              <a:rPr lang="en-US" sz="2000" i="1" dirty="0" err="1"/>
              <a:t>ti</a:t>
            </a:r>
            <a:r>
              <a:rPr lang="en-US" sz="2000" i="1" dirty="0"/>
              <a:t> </a:t>
            </a:r>
            <a:r>
              <a:rPr lang="en-US" sz="2000" dirty="0"/>
              <a:t>= “make atonement for me” </a:t>
            </a:r>
          </a:p>
          <a:p>
            <a:pPr lvl="0"/>
            <a:r>
              <a:rPr lang="en-US" sz="2000" dirty="0"/>
              <a:t>Read with </a:t>
            </a:r>
            <a:r>
              <a:rPr lang="en-US" sz="2000" dirty="0" smtClean="0"/>
              <a:t>18:1-8:</a:t>
            </a:r>
          </a:p>
          <a:p>
            <a:pPr marL="0" lvl="0" indent="0">
              <a:buNone/>
            </a:pPr>
            <a:r>
              <a:rPr lang="el-GR" sz="2000" dirty="0" smtClean="0"/>
              <a:t>     </a:t>
            </a:r>
            <a:r>
              <a:rPr lang="en-US" sz="2000" dirty="0" smtClean="0"/>
              <a:t>prayer </a:t>
            </a:r>
            <a:r>
              <a:rPr lang="en-US" sz="2000" dirty="0"/>
              <a:t>for God’s mercy + persistent </a:t>
            </a:r>
            <a:endParaRPr lang="el-GR" sz="2000" dirty="0" smtClean="0"/>
          </a:p>
          <a:p>
            <a:pPr marL="0" lvl="0" indent="0">
              <a:buNone/>
            </a:pPr>
            <a:r>
              <a:rPr lang="el-GR" sz="2000" dirty="0" smtClean="0"/>
              <a:t>          </a:t>
            </a:r>
            <a:r>
              <a:rPr lang="en-US" sz="2000" dirty="0" smtClean="0"/>
              <a:t>action </a:t>
            </a:r>
            <a:r>
              <a:rPr lang="en-US" sz="2000" dirty="0"/>
              <a:t>for justice</a:t>
            </a:r>
          </a:p>
          <a:p>
            <a:endParaRPr lang="en-US" sz="2000"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016" y="1582165"/>
            <a:ext cx="3386136" cy="465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9527" y="6422572"/>
            <a:ext cx="2818400" cy="369332"/>
          </a:xfrm>
          <a:prstGeom prst="rect">
            <a:avLst/>
          </a:prstGeom>
          <a:noFill/>
        </p:spPr>
        <p:txBody>
          <a:bodyPr wrap="none" rtlCol="0">
            <a:spAutoFit/>
          </a:bodyPr>
          <a:lstStyle/>
          <a:p>
            <a:r>
              <a:rPr lang="en-US" dirty="0" smtClean="0"/>
              <a:t>Mary </a:t>
            </a:r>
            <a:r>
              <a:rPr lang="en-US" dirty="0"/>
              <a:t>S</a:t>
            </a:r>
            <a:r>
              <a:rPr lang="en-US" dirty="0" smtClean="0"/>
              <a:t>outhard, </a:t>
            </a:r>
            <a:r>
              <a:rPr lang="en-US" i="1" dirty="0" smtClean="0"/>
              <a:t>Pieta Lament</a:t>
            </a:r>
            <a:endParaRPr lang="en-US" dirty="0"/>
          </a:p>
        </p:txBody>
      </p:sp>
    </p:spTree>
    <p:extLst>
      <p:ext uri="{BB962C8B-B14F-4D97-AF65-F5344CB8AC3E}">
        <p14:creationId xmlns:p14="http://schemas.microsoft.com/office/powerpoint/2010/main" val="306086334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18:1-8</a:t>
            </a:r>
            <a:endParaRPr lang="en-US" dirty="0"/>
          </a:p>
        </p:txBody>
      </p:sp>
      <p:sp>
        <p:nvSpPr>
          <p:cNvPr id="3" name="Content Placeholder 2"/>
          <p:cNvSpPr>
            <a:spLocks noGrp="1"/>
          </p:cNvSpPr>
          <p:nvPr>
            <p:ph sz="quarter" idx="1"/>
          </p:nvPr>
        </p:nvSpPr>
        <p:spPr>
          <a:xfrm>
            <a:off x="337440" y="1822142"/>
            <a:ext cx="3639756" cy="4495800"/>
          </a:xfrm>
        </p:spPr>
        <p:txBody>
          <a:bodyPr/>
          <a:lstStyle/>
          <a:p>
            <a:r>
              <a:rPr lang="en-US" dirty="0" smtClean="0"/>
              <a:t>A godly widow</a:t>
            </a:r>
          </a:p>
          <a:p>
            <a:r>
              <a:rPr lang="en-US" dirty="0" smtClean="0"/>
              <a:t>Persistently pursuing justice</a:t>
            </a:r>
            <a:endParaRPr lang="en-US" dirty="0"/>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83025" y="228600"/>
            <a:ext cx="52609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1598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 Reflection / Discussion: </a:t>
            </a:r>
            <a:endParaRPr lang="en-US" dirty="0"/>
          </a:p>
        </p:txBody>
      </p:sp>
      <p:sp>
        <p:nvSpPr>
          <p:cNvPr id="3" name="Content Placeholder 2"/>
          <p:cNvSpPr>
            <a:spLocks noGrp="1"/>
          </p:cNvSpPr>
          <p:nvPr>
            <p:ph sz="quarter" idx="1"/>
          </p:nvPr>
        </p:nvSpPr>
        <p:spPr/>
        <p:txBody>
          <a:bodyPr/>
          <a:lstStyle/>
          <a:p>
            <a:r>
              <a:rPr lang="en-US" sz="3600" dirty="0"/>
              <a:t>What do you hear </a:t>
            </a:r>
            <a:endParaRPr lang="en-US" sz="3600" dirty="0" smtClean="0"/>
          </a:p>
          <a:p>
            <a:pPr lvl="1"/>
            <a:r>
              <a:rPr lang="en-US" sz="3200" dirty="0" smtClean="0"/>
              <a:t>in </a:t>
            </a:r>
            <a:r>
              <a:rPr lang="en-US" sz="3200" dirty="0"/>
              <a:t>the toll collector’s prayer for mercy</a:t>
            </a:r>
            <a:r>
              <a:rPr lang="en-US" sz="3200" dirty="0" smtClean="0"/>
              <a:t>?</a:t>
            </a:r>
          </a:p>
          <a:p>
            <a:pPr lvl="1"/>
            <a:r>
              <a:rPr lang="en-US" sz="3200" dirty="0"/>
              <a:t>i</a:t>
            </a:r>
            <a:r>
              <a:rPr lang="en-US" sz="3200" dirty="0" smtClean="0"/>
              <a:t>n the widow’s persistence for justice?</a:t>
            </a:r>
            <a:endParaRPr lang="en-US" sz="3200" dirty="0"/>
          </a:p>
          <a:p>
            <a:endParaRPr lang="en-US" dirty="0"/>
          </a:p>
        </p:txBody>
      </p:sp>
    </p:spTree>
    <p:extLst>
      <p:ext uri="{BB962C8B-B14F-4D97-AF65-F5344CB8AC3E}">
        <p14:creationId xmlns:p14="http://schemas.microsoft.com/office/powerpoint/2010/main" val="838830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 Our Dominican Tradition of Mercy</a:t>
            </a:r>
            <a:endParaRPr lang="en-US" dirty="0"/>
          </a:p>
        </p:txBody>
      </p:sp>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41" y="1600200"/>
            <a:ext cx="46101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8437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Dominic</a:t>
            </a:r>
            <a:endParaRPr lang="en-US" dirty="0"/>
          </a:p>
        </p:txBody>
      </p:sp>
      <p:sp>
        <p:nvSpPr>
          <p:cNvPr id="4" name="TextBox 3"/>
          <p:cNvSpPr txBox="1"/>
          <p:nvPr/>
        </p:nvSpPr>
        <p:spPr>
          <a:xfrm>
            <a:off x="612648" y="2237173"/>
            <a:ext cx="4018729"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Spent </a:t>
            </a:r>
            <a:r>
              <a:rPr lang="en-US" sz="2800" dirty="0"/>
              <a:t>many nights before the cross, pleading with God to have mercy on sinners.   </a:t>
            </a:r>
            <a:endParaRPr lang="en-US" sz="2800" dirty="0" smtClean="0"/>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When </a:t>
            </a:r>
            <a:r>
              <a:rPr lang="en-US" sz="2800" dirty="0"/>
              <a:t>a severe famine broke </a:t>
            </a:r>
            <a:r>
              <a:rPr lang="en-US" sz="2800" dirty="0" smtClean="0"/>
              <a:t>out, he </a:t>
            </a:r>
            <a:r>
              <a:rPr lang="en-US" sz="2800" dirty="0"/>
              <a:t>sold everything, including his precious books to feed the starving.</a:t>
            </a:r>
          </a:p>
        </p:txBody>
      </p:sp>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17225" y="427512"/>
            <a:ext cx="4048823" cy="567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670513" y="3444536"/>
            <a:ext cx="3960864" cy="3811325"/>
          </a:xfrm>
        </p:spPr>
        <p:txBody>
          <a:bodyPr/>
          <a:lstStyle/>
          <a:p>
            <a:endParaRPr lang="en-US" dirty="0"/>
          </a:p>
        </p:txBody>
      </p:sp>
      <p:sp>
        <p:nvSpPr>
          <p:cNvPr id="5" name="TextBox 4"/>
          <p:cNvSpPr txBox="1"/>
          <p:nvPr/>
        </p:nvSpPr>
        <p:spPr>
          <a:xfrm>
            <a:off x="5516088" y="6216732"/>
            <a:ext cx="3069773" cy="369332"/>
          </a:xfrm>
          <a:prstGeom prst="rect">
            <a:avLst/>
          </a:prstGeom>
          <a:noFill/>
        </p:spPr>
        <p:txBody>
          <a:bodyPr wrap="square" rtlCol="0">
            <a:spAutoFit/>
          </a:bodyPr>
          <a:lstStyle/>
          <a:p>
            <a:r>
              <a:rPr lang="en-US" dirty="0" smtClean="0"/>
              <a:t>Fra Angelico</a:t>
            </a:r>
            <a:endParaRPr lang="en-US" dirty="0"/>
          </a:p>
        </p:txBody>
      </p:sp>
    </p:spTree>
    <p:extLst>
      <p:ext uri="{BB962C8B-B14F-4D97-AF65-F5344CB8AC3E}">
        <p14:creationId xmlns:p14="http://schemas.microsoft.com/office/powerpoint/2010/main" val="1975444184"/>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Thomas Aquinas</a:t>
            </a:r>
            <a:endParaRPr lang="en-US" dirty="0"/>
          </a:p>
        </p:txBody>
      </p:sp>
      <p:sp>
        <p:nvSpPr>
          <p:cNvPr id="3" name="Content Placeholder 2"/>
          <p:cNvSpPr>
            <a:spLocks noGrp="1"/>
          </p:cNvSpPr>
          <p:nvPr>
            <p:ph sz="quarter" idx="1"/>
          </p:nvPr>
        </p:nvSpPr>
        <p:spPr>
          <a:xfrm>
            <a:off x="328561" y="1937552"/>
            <a:ext cx="5078493" cy="4495800"/>
          </a:xfrm>
        </p:spPr>
        <p:txBody>
          <a:bodyPr>
            <a:normAutofit fontScale="92500" lnSpcReduction="20000"/>
          </a:bodyPr>
          <a:lstStyle/>
          <a:p>
            <a:r>
              <a:rPr lang="en-US" dirty="0"/>
              <a:t>God’s mercy as “the primordial root and the prior element to which everything else must be traced </a:t>
            </a:r>
            <a:r>
              <a:rPr lang="en-US" dirty="0" smtClean="0"/>
              <a:t>back”</a:t>
            </a:r>
          </a:p>
          <a:p>
            <a:r>
              <a:rPr lang="en-US" dirty="0"/>
              <a:t>Mercy is not just one of God’s attributes.  It is the very core of who God </a:t>
            </a:r>
            <a:r>
              <a:rPr lang="en-US" dirty="0" smtClean="0"/>
              <a:t>is.</a:t>
            </a:r>
          </a:p>
          <a:p>
            <a:r>
              <a:rPr lang="en-US" dirty="0" smtClean="0"/>
              <a:t>Mercy: </a:t>
            </a:r>
            <a:r>
              <a:rPr lang="en-US" dirty="0"/>
              <a:t>"the compassion in our hearts for another person's misery, a compassion which drives us to do what we can to help him"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923" y="2009682"/>
            <a:ext cx="3196125" cy="434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2435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 y="51019"/>
            <a:ext cx="9155875" cy="686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981901"/>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3111" y="168550"/>
            <a:ext cx="5353235" cy="881109"/>
          </a:xfrm>
        </p:spPr>
        <p:txBody>
          <a:bodyPr>
            <a:normAutofit fontScale="90000"/>
          </a:bodyPr>
          <a:lstStyle/>
          <a:p>
            <a:r>
              <a:rPr lang="en-US" sz="2000" dirty="0"/>
              <a:t>“If I were wholly inflamed with the fire of divine love, would I not then, with a burning heart, beseech my Creator, the truly merciful One, to show mercy to all my brothers and sisters?’”</a:t>
            </a:r>
            <a:endParaRPr lang="en-US" dirty="0"/>
          </a:p>
        </p:txBody>
      </p:sp>
      <p:sp>
        <p:nvSpPr>
          <p:cNvPr id="3" name="Content Placeholder 2"/>
          <p:cNvSpPr>
            <a:spLocks noGrp="1"/>
          </p:cNvSpPr>
          <p:nvPr>
            <p:ph sz="quarter" idx="1"/>
          </p:nvPr>
        </p:nvSpPr>
        <p:spPr>
          <a:xfrm>
            <a:off x="5581402" y="1600200"/>
            <a:ext cx="3184645" cy="4495800"/>
          </a:xfrm>
        </p:spPr>
        <p:txBody>
          <a:bodyPr>
            <a:normAutofit fontScale="77500" lnSpcReduction="20000"/>
          </a:bodyPr>
          <a:lstStyle/>
          <a:p>
            <a:pPr marL="0" indent="0">
              <a:buNone/>
            </a:pPr>
            <a:r>
              <a:rPr lang="en-US" sz="2000" dirty="0" smtClean="0"/>
              <a:t>O immeasurable love! </a:t>
            </a:r>
          </a:p>
          <a:p>
            <a:pPr marL="0" indent="0">
              <a:buNone/>
            </a:pPr>
            <a:r>
              <a:rPr lang="en-US" sz="2000" dirty="0" smtClean="0"/>
              <a:t>O gentle love! </a:t>
            </a:r>
          </a:p>
          <a:p>
            <a:pPr marL="0" indent="0">
              <a:buNone/>
            </a:pPr>
            <a:r>
              <a:rPr lang="en-US" sz="2000" dirty="0" smtClean="0"/>
              <a:t>Eternal Fire!</a:t>
            </a:r>
          </a:p>
          <a:p>
            <a:pPr marL="0" indent="0">
              <a:buNone/>
            </a:pPr>
            <a:r>
              <a:rPr lang="en-US" sz="2000" dirty="0" smtClean="0"/>
              <a:t>You are that fire ever blazing….</a:t>
            </a:r>
          </a:p>
          <a:p>
            <a:pPr marL="0" indent="0">
              <a:buNone/>
            </a:pPr>
            <a:r>
              <a:rPr lang="en-US" sz="2000" dirty="0" smtClean="0"/>
              <a:t>You are direct without any twisting,</a:t>
            </a:r>
          </a:p>
          <a:p>
            <a:pPr marL="0" indent="0">
              <a:buNone/>
            </a:pPr>
            <a:r>
              <a:rPr lang="en-US" sz="2000" dirty="0" smtClean="0"/>
              <a:t>Genuine without any duplicity,</a:t>
            </a:r>
          </a:p>
          <a:p>
            <a:pPr marL="0" indent="0">
              <a:buNone/>
            </a:pPr>
            <a:r>
              <a:rPr lang="en-US" sz="2000" dirty="0" smtClean="0"/>
              <a:t>Open without any pretense.</a:t>
            </a:r>
          </a:p>
          <a:p>
            <a:pPr marL="0" indent="0">
              <a:buNone/>
            </a:pPr>
            <a:r>
              <a:rPr lang="en-US" sz="2000" dirty="0" smtClean="0"/>
              <a:t>Thurn the eye of your mercy on your creatures.</a:t>
            </a:r>
          </a:p>
          <a:p>
            <a:pPr marL="0" indent="0">
              <a:buNone/>
            </a:pPr>
            <a:r>
              <a:rPr lang="en-US" sz="2000" dirty="0" smtClean="0"/>
              <a:t>I know that mercy is your hallmark, and no matter where I turn</a:t>
            </a:r>
          </a:p>
          <a:p>
            <a:pPr marL="0" indent="0">
              <a:buNone/>
            </a:pPr>
            <a:r>
              <a:rPr lang="en-US" sz="2000" dirty="0" smtClean="0"/>
              <a:t>I find nothing but your mercy.</a:t>
            </a:r>
          </a:p>
          <a:p>
            <a:pPr marL="0" indent="0">
              <a:buNone/>
            </a:pPr>
            <a:r>
              <a:rPr lang="en-US" sz="2000" dirty="0" smtClean="0"/>
              <a:t>This is why I run crying to your mercy </a:t>
            </a:r>
          </a:p>
          <a:p>
            <a:pPr marL="0" indent="0">
              <a:buNone/>
            </a:pPr>
            <a:r>
              <a:rPr lang="en-US" sz="2000" dirty="0" smtClean="0"/>
              <a:t>to have mercy on the world.</a:t>
            </a:r>
          </a:p>
          <a:p>
            <a:pPr marL="0" indent="0">
              <a:buNone/>
            </a:pPr>
            <a:endParaRPr lang="en-US" sz="2000" dirty="0" smtClean="0"/>
          </a:p>
          <a:p>
            <a:pPr marL="0" indent="0">
              <a:buNone/>
            </a:pPr>
            <a:r>
              <a:rPr lang="en-US" sz="2000" dirty="0" smtClean="0"/>
              <a:t>---</a:t>
            </a:r>
            <a:r>
              <a:rPr lang="en-US" sz="2000" i="1" dirty="0" smtClean="0"/>
              <a:t>Prayer 9</a:t>
            </a:r>
            <a:r>
              <a:rPr lang="en-US" sz="2000" dirty="0" smtClean="0"/>
              <a:t> [Dominican Praise, 249]</a:t>
            </a:r>
            <a:endParaRPr lang="en-US" sz="2000" dirty="0"/>
          </a:p>
          <a:p>
            <a:endParaRPr lang="en-US"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3666" y="1760517"/>
            <a:ext cx="3773644" cy="448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6884" y="483246"/>
            <a:ext cx="3289464" cy="461665"/>
          </a:xfrm>
          <a:prstGeom prst="rect">
            <a:avLst/>
          </a:prstGeom>
          <a:noFill/>
        </p:spPr>
        <p:txBody>
          <a:bodyPr wrap="square" rtlCol="0">
            <a:spAutoFit/>
          </a:bodyPr>
          <a:lstStyle/>
          <a:p>
            <a:r>
              <a:rPr lang="en-US" sz="2400" b="1" dirty="0" smtClean="0">
                <a:solidFill>
                  <a:schemeClr val="accent1"/>
                </a:solidFill>
              </a:rPr>
              <a:t>St. Catherine of Siena</a:t>
            </a:r>
            <a:endParaRPr lang="en-US" sz="2400" b="1" dirty="0">
              <a:solidFill>
                <a:schemeClr val="accent1"/>
              </a:solidFill>
            </a:endParaRPr>
          </a:p>
        </p:txBody>
      </p:sp>
    </p:spTree>
    <p:extLst>
      <p:ext uri="{BB962C8B-B14F-4D97-AF65-F5344CB8AC3E}">
        <p14:creationId xmlns:p14="http://schemas.microsoft.com/office/powerpoint/2010/main" val="1272041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 Reflection / Discussion: </a:t>
            </a:r>
            <a:endParaRPr lang="en-US" dirty="0"/>
          </a:p>
        </p:txBody>
      </p:sp>
      <p:sp>
        <p:nvSpPr>
          <p:cNvPr id="3" name="Content Placeholder 2"/>
          <p:cNvSpPr>
            <a:spLocks noGrp="1"/>
          </p:cNvSpPr>
          <p:nvPr>
            <p:ph sz="quarter" idx="1"/>
          </p:nvPr>
        </p:nvSpPr>
        <p:spPr>
          <a:xfrm>
            <a:off x="612648" y="1944210"/>
            <a:ext cx="8153400" cy="4151790"/>
          </a:xfrm>
        </p:spPr>
        <p:txBody>
          <a:bodyPr/>
          <a:lstStyle/>
          <a:p>
            <a:pPr marL="0" indent="0">
              <a:buNone/>
            </a:pPr>
            <a:r>
              <a:rPr lang="en-US" dirty="0"/>
              <a:t>How </a:t>
            </a:r>
            <a:r>
              <a:rPr lang="en-US" dirty="0" smtClean="0"/>
              <a:t>is </a:t>
            </a:r>
            <a:r>
              <a:rPr lang="en-US" dirty="0"/>
              <a:t>our Dominican tradition </a:t>
            </a:r>
            <a:r>
              <a:rPr lang="en-US" dirty="0" smtClean="0"/>
              <a:t>of mercy </a:t>
            </a:r>
            <a:r>
              <a:rPr lang="en-US" dirty="0"/>
              <a:t>alive today?</a:t>
            </a:r>
          </a:p>
          <a:p>
            <a:endParaRPr lang="en-US" dirty="0"/>
          </a:p>
        </p:txBody>
      </p:sp>
      <p:pic>
        <p:nvPicPr>
          <p:cNvPr id="225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1876"/>
          <a:stretch/>
        </p:blipFill>
        <p:spPr bwMode="auto">
          <a:xfrm>
            <a:off x="2681056" y="2549110"/>
            <a:ext cx="4572000" cy="394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750917"/>
      </p:ext>
    </p:extLst>
  </p:cSld>
  <p:clrMapOvr>
    <a:masterClrMapping/>
  </p:clrMapOvr>
  <p:transition spd="slow">
    <p:randomBa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sz="4000" b="1" dirty="0" smtClean="0"/>
              <a:t>VI. </a:t>
            </a:r>
            <a:r>
              <a:rPr lang="en-US" sz="4000" b="1" dirty="0"/>
              <a:t>Continuing our Mission of Preaching the Gospel of Mercy </a:t>
            </a:r>
            <a:endParaRPr lang="en-US" dirty="0"/>
          </a:p>
        </p:txBody>
      </p:sp>
      <p:sp>
        <p:nvSpPr>
          <p:cNvPr id="6" name="Rectangle 5"/>
          <p:cNvSpPr/>
          <p:nvPr/>
        </p:nvSpPr>
        <p:spPr>
          <a:xfrm>
            <a:off x="4843772" y="2967335"/>
            <a:ext cx="18473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endPar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995" y="1822142"/>
            <a:ext cx="5930284" cy="4447714"/>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1"/>
          </p:nvPr>
        </p:nvSpPr>
        <p:spPr>
          <a:xfrm>
            <a:off x="612648" y="1600200"/>
            <a:ext cx="8153400" cy="4960398"/>
          </a:xfrm>
        </p:spPr>
        <p:txBody>
          <a:bodyPr vert="vert270">
            <a:normAutofit/>
          </a:bodyPr>
          <a:lstStyle/>
          <a:p>
            <a:pPr marL="0" indent="0">
              <a:buNone/>
            </a:pPr>
            <a:r>
              <a:rPr lang="en-US" sz="2400" dirty="0" smtClean="0"/>
              <a:t>Faithfulness into an unknown future</a:t>
            </a:r>
            <a:endParaRPr lang="en-US" sz="2400" dirty="0"/>
          </a:p>
        </p:txBody>
      </p:sp>
    </p:spTree>
    <p:extLst>
      <p:ext uri="{BB962C8B-B14F-4D97-AF65-F5344CB8AC3E}">
        <p14:creationId xmlns:p14="http://schemas.microsoft.com/office/powerpoint/2010/main" val="83150015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7250" y="5410200"/>
            <a:ext cx="8305800" cy="944563"/>
          </a:xfrm>
        </p:spPr>
        <p:txBody>
          <a:bodyPr>
            <a:normAutofit lnSpcReduction="10000"/>
          </a:bodyPr>
          <a:lstStyle/>
          <a:p>
            <a:pPr>
              <a:buNone/>
            </a:pPr>
            <a:r>
              <a:rPr lang="en-US" dirty="0" smtClean="0">
                <a:solidFill>
                  <a:schemeClr val="bg1"/>
                </a:solidFill>
              </a:rPr>
              <a:t>“We know that the whole creation has been groaning in labor pains until now” (Rom 8:22)</a:t>
            </a:r>
          </a:p>
          <a:p>
            <a:endParaRPr lang="en-US" dirty="0"/>
          </a:p>
        </p:txBody>
      </p:sp>
      <p:pic>
        <p:nvPicPr>
          <p:cNvPr id="72706" name="Picture 2" descr="http://1.bp.blogspot.com/-cE92O4br_38/T3H0ewRRntI/AAAAAAAAA1M/YI-z5ccwN4M/s1600/cosmos.jpg"/>
          <p:cNvPicPr>
            <a:picLocks noChangeAspect="1" noChangeArrowheads="1"/>
          </p:cNvPicPr>
          <p:nvPr/>
        </p:nvPicPr>
        <p:blipFill>
          <a:blip r:embed="rId2" cstate="print"/>
          <a:srcRect/>
          <a:stretch>
            <a:fillRect/>
          </a:stretch>
        </p:blipFill>
        <p:spPr bwMode="auto">
          <a:xfrm>
            <a:off x="1447800" y="304800"/>
            <a:ext cx="6505871" cy="4886326"/>
          </a:xfrm>
          <a:prstGeom prst="rect">
            <a:avLst/>
          </a:prstGeom>
          <a:noFill/>
        </p:spPr>
      </p:pic>
    </p:spTree>
    <p:extLst>
      <p:ext uri="{BB962C8B-B14F-4D97-AF65-F5344CB8AC3E}">
        <p14:creationId xmlns:p14="http://schemas.microsoft.com/office/powerpoint/2010/main" val="2180457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33400" y="1524001"/>
            <a:ext cx="3352800" cy="3970318"/>
          </a:xfrm>
          <a:prstGeom prst="rect">
            <a:avLst/>
          </a:prstGeom>
        </p:spPr>
        <p:txBody>
          <a:bodyPr wrap="square">
            <a:spAutoFit/>
          </a:bodyPr>
          <a:lstStyle/>
          <a:p>
            <a:pPr algn="ctr"/>
            <a:r>
              <a:rPr lang="en-US" sz="3600" dirty="0" smtClean="0"/>
              <a:t>“I am about to do a new thing; </a:t>
            </a:r>
          </a:p>
          <a:p>
            <a:pPr algn="ctr"/>
            <a:r>
              <a:rPr lang="en-US" sz="3600" dirty="0" smtClean="0"/>
              <a:t>now it springs forth, do you not perceive it?” </a:t>
            </a:r>
          </a:p>
          <a:p>
            <a:pPr algn="ctr"/>
            <a:endParaRPr lang="en-US" sz="3600" dirty="0" smtClean="0"/>
          </a:p>
          <a:p>
            <a:pPr algn="ctr"/>
            <a:r>
              <a:rPr lang="en-US" sz="3600" dirty="0" smtClean="0"/>
              <a:t>(Isa 43:19)</a:t>
            </a:r>
          </a:p>
        </p:txBody>
      </p:sp>
      <p:pic>
        <p:nvPicPr>
          <p:cNvPr id="73730" name="Picture 2" descr="https://lcwr.org/sites/default/files/styles/large/public/calendar/images/lcwrassemblylogo.jpg"/>
          <p:cNvPicPr>
            <a:picLocks noChangeAspect="1" noChangeArrowheads="1"/>
          </p:cNvPicPr>
          <p:nvPr/>
        </p:nvPicPr>
        <p:blipFill>
          <a:blip r:embed="rId2" cstate="print"/>
          <a:srcRect/>
          <a:stretch>
            <a:fillRect/>
          </a:stretch>
        </p:blipFill>
        <p:spPr bwMode="auto">
          <a:xfrm>
            <a:off x="4038600" y="304800"/>
            <a:ext cx="4791075" cy="6266257"/>
          </a:xfrm>
          <a:prstGeom prst="rect">
            <a:avLst/>
          </a:prstGeom>
          <a:noFill/>
        </p:spPr>
      </p:pic>
    </p:spTree>
    <p:extLst>
      <p:ext uri="{BB962C8B-B14F-4D97-AF65-F5344CB8AC3E}">
        <p14:creationId xmlns:p14="http://schemas.microsoft.com/office/powerpoint/2010/main" val="34098674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3352800" cy="4525963"/>
          </a:xfrm>
        </p:spPr>
        <p:txBody>
          <a:bodyPr/>
          <a:lstStyle/>
          <a:p>
            <a:r>
              <a:rPr lang="en-US" dirty="0" smtClean="0"/>
              <a:t>Active Waiting</a:t>
            </a:r>
          </a:p>
          <a:p>
            <a:r>
              <a:rPr lang="en-US" dirty="0" smtClean="0"/>
              <a:t>Propitious Timing</a:t>
            </a:r>
          </a:p>
          <a:p>
            <a:r>
              <a:rPr lang="en-US" dirty="0" smtClean="0"/>
              <a:t>Discernment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99755"/>
            <a:ext cx="5029200" cy="649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69181" y="5638800"/>
            <a:ext cx="2393219" cy="646331"/>
          </a:xfrm>
          <a:prstGeom prst="rect">
            <a:avLst/>
          </a:prstGeom>
          <a:noFill/>
        </p:spPr>
        <p:txBody>
          <a:bodyPr wrap="none" rtlCol="0">
            <a:spAutoFit/>
          </a:bodyPr>
          <a:lstStyle/>
          <a:p>
            <a:r>
              <a:rPr lang="en-US" i="1" dirty="0" smtClean="0"/>
              <a:t>Mary and the Midwives</a:t>
            </a:r>
            <a:endParaRPr lang="en-US" dirty="0" smtClean="0"/>
          </a:p>
          <a:p>
            <a:r>
              <a:rPr lang="en-US" dirty="0" smtClean="0"/>
              <a:t>--Janet McKenzie</a:t>
            </a:r>
            <a:endParaRPr lang="en-US" dirty="0"/>
          </a:p>
        </p:txBody>
      </p:sp>
    </p:spTree>
    <p:extLst>
      <p:ext uri="{BB962C8B-B14F-4D97-AF65-F5344CB8AC3E}">
        <p14:creationId xmlns:p14="http://schemas.microsoft.com/office/powerpoint/2010/main" val="292836921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3200400" cy="4525963"/>
          </a:xfrm>
        </p:spPr>
        <p:txBody>
          <a:bodyPr>
            <a:normAutofit/>
          </a:bodyPr>
          <a:lstStyle/>
          <a:p>
            <a:pPr marL="0" indent="0">
              <a:buNone/>
            </a:pPr>
            <a:r>
              <a:rPr lang="en-US" dirty="0"/>
              <a:t>Pope Francis: </a:t>
            </a:r>
            <a:endParaRPr lang="en-US" dirty="0" smtClean="0"/>
          </a:p>
          <a:p>
            <a:pPr marL="0" indent="0">
              <a:buNone/>
            </a:pPr>
            <a:r>
              <a:rPr lang="en-US" dirty="0" smtClean="0"/>
              <a:t>“</a:t>
            </a:r>
            <a:r>
              <a:rPr lang="en-US" dirty="0"/>
              <a:t>the distinctive sign of consecrated </a:t>
            </a:r>
            <a:r>
              <a:rPr lang="en-US" dirty="0" smtClean="0"/>
              <a:t>life</a:t>
            </a:r>
          </a:p>
          <a:p>
            <a:pPr marL="0" indent="0">
              <a:buNone/>
            </a:pPr>
            <a:r>
              <a:rPr lang="en-US" dirty="0" smtClean="0"/>
              <a:t>is prophecy . . . </a:t>
            </a:r>
          </a:p>
          <a:p>
            <a:pPr marL="0" indent="0">
              <a:buNone/>
            </a:pPr>
            <a:r>
              <a:rPr lang="en-US" dirty="0" smtClean="0"/>
              <a:t>This </a:t>
            </a:r>
            <a:r>
              <a:rPr lang="en-US" dirty="0"/>
              <a:t>is the priority that is </a:t>
            </a:r>
            <a:r>
              <a:rPr lang="en-US" dirty="0" smtClean="0"/>
              <a:t>needed </a:t>
            </a:r>
            <a:r>
              <a:rPr lang="en-US" dirty="0"/>
              <a:t>right now.”</a:t>
            </a:r>
          </a:p>
          <a:p>
            <a:pPr marL="0" indent="0">
              <a:buNone/>
            </a:pPr>
            <a:endParaRPr lang="en-US" dirty="0"/>
          </a:p>
        </p:txBody>
      </p:sp>
      <p:pic>
        <p:nvPicPr>
          <p:cNvPr id="2050" name="Picture 2" descr="https://sp.yimg.com/ib/th?id=JN.VaXxg5NrwCyNpPLDu7gy2g&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81000"/>
            <a:ext cx="5343728" cy="598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50" y="337351"/>
            <a:ext cx="3275861" cy="986901"/>
          </a:xfrm>
        </p:spPr>
        <p:txBody>
          <a:bodyPr>
            <a:normAutofit/>
          </a:bodyPr>
          <a:lstStyle/>
          <a:p>
            <a:r>
              <a:rPr lang="en-US" sz="3600" b="1" dirty="0" smtClean="0">
                <a:latin typeface="Papyrus" pitchFamily="66" charset="0"/>
              </a:rPr>
              <a:t>Luke 13:20-21</a:t>
            </a:r>
            <a:endParaRPr lang="en-US" sz="3600" b="1" dirty="0">
              <a:latin typeface="Papyrus" pitchFamily="66" charset="0"/>
            </a:endParaRPr>
          </a:p>
        </p:txBody>
      </p:sp>
      <p:sp>
        <p:nvSpPr>
          <p:cNvPr id="3" name="Content Placeholder 2"/>
          <p:cNvSpPr>
            <a:spLocks noGrp="1"/>
          </p:cNvSpPr>
          <p:nvPr>
            <p:ph idx="1"/>
          </p:nvPr>
        </p:nvSpPr>
        <p:spPr>
          <a:xfrm>
            <a:off x="612648" y="2567866"/>
            <a:ext cx="8153400" cy="4495800"/>
          </a:xfrm>
        </p:spPr>
        <p:txBody>
          <a:bodyPr/>
          <a:lstStyle/>
          <a:p>
            <a:endParaRPr lang="en-US" dirty="0"/>
          </a:p>
        </p:txBody>
      </p:sp>
      <p:pic>
        <p:nvPicPr>
          <p:cNvPr id="4" name="Picture 4" descr="C:\Images\bread.jpg"/>
          <p:cNvPicPr>
            <a:picLocks noChangeAspect="1" noChangeArrowheads="1"/>
          </p:cNvPicPr>
          <p:nvPr/>
        </p:nvPicPr>
        <p:blipFill>
          <a:blip r:embed="rId2" cstate="print"/>
          <a:srcRect r="5991" b="3333"/>
          <a:stretch>
            <a:fillRect/>
          </a:stretch>
        </p:blipFill>
        <p:spPr bwMode="auto">
          <a:xfrm>
            <a:off x="3733800" y="228600"/>
            <a:ext cx="5181600" cy="6629400"/>
          </a:xfrm>
          <a:prstGeom prst="rect">
            <a:avLst/>
          </a:prstGeom>
          <a:ln w="228600" cap="sq" cmpd="thickThin">
            <a:solidFill>
              <a:schemeClr val="bg2">
                <a:lumMod val="40000"/>
                <a:lumOff val="6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071480699"/>
      </p:ext>
    </p:extLst>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28" y="228600"/>
            <a:ext cx="6862439" cy="639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9814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3959352" cy="4495800"/>
          </a:xfrm>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866" y="105664"/>
            <a:ext cx="4044546" cy="675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683269"/>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006" y="-150920"/>
            <a:ext cx="12985668" cy="70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537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304800" y="304800"/>
            <a:ext cx="8610600" cy="1143000"/>
          </a:xfrm>
        </p:spPr>
        <p:txBody>
          <a:bodyPr>
            <a:normAutofit fontScale="90000"/>
          </a:bodyPr>
          <a:lstStyle/>
          <a:p>
            <a:r>
              <a:rPr lang="en-US" dirty="0" err="1"/>
              <a:t>Vitalia</a:t>
            </a:r>
            <a:r>
              <a:rPr lang="en-US" sz="2800" dirty="0"/>
              <a:t> </a:t>
            </a:r>
            <a:r>
              <a:rPr lang="en-US" sz="3200" dirty="0"/>
              <a:t>– catacomb of San </a:t>
            </a:r>
            <a:r>
              <a:rPr lang="en-US" sz="3200" dirty="0" err="1" smtClean="0"/>
              <a:t>Gennaro</a:t>
            </a:r>
            <a:r>
              <a:rPr lang="en-US" sz="3200" dirty="0" smtClean="0"/>
              <a:t>, Naples </a:t>
            </a:r>
            <a:r>
              <a:rPr lang="en-US" sz="3100" dirty="0"/>
              <a:t>(287-303) </a:t>
            </a:r>
            <a:endParaRPr lang="en-US" sz="2700" dirty="0"/>
          </a:p>
        </p:txBody>
      </p:sp>
      <p:pic>
        <p:nvPicPr>
          <p:cNvPr id="373763" name="Picture 3"/>
          <p:cNvPicPr>
            <a:picLocks noChangeAspect="1" noChangeArrowheads="1"/>
          </p:cNvPicPr>
          <p:nvPr/>
        </p:nvPicPr>
        <p:blipFill>
          <a:blip r:embed="rId3" cstate="print"/>
          <a:srcRect/>
          <a:stretch>
            <a:fillRect/>
          </a:stretch>
        </p:blipFill>
        <p:spPr bwMode="auto">
          <a:xfrm>
            <a:off x="0" y="1548812"/>
            <a:ext cx="9250533" cy="4234990"/>
          </a:xfrm>
          <a:prstGeom prst="rect">
            <a:avLst/>
          </a:prstGeom>
          <a:noFill/>
          <a:ln w="9525">
            <a:noFill/>
            <a:miter lim="800000"/>
            <a:headEnd/>
            <a:tailEnd/>
          </a:ln>
          <a:effectLst/>
        </p:spPr>
      </p:pic>
      <p:sp>
        <p:nvSpPr>
          <p:cNvPr id="2" name="TextBox 1"/>
          <p:cNvSpPr txBox="1"/>
          <p:nvPr/>
        </p:nvSpPr>
        <p:spPr>
          <a:xfrm>
            <a:off x="0" y="5783802"/>
            <a:ext cx="9144000" cy="1200329"/>
          </a:xfrm>
          <a:prstGeom prst="rect">
            <a:avLst/>
          </a:prstGeom>
          <a:noFill/>
        </p:spPr>
        <p:txBody>
          <a:bodyPr wrap="square" rtlCol="0">
            <a:spAutoFit/>
          </a:bodyPr>
          <a:lstStyle/>
          <a:p>
            <a:r>
              <a:rPr lang="en-US" dirty="0" err="1" smtClean="0"/>
              <a:t>Vitalia</a:t>
            </a:r>
            <a:r>
              <a:rPr lang="en-US" dirty="0" smtClean="0"/>
              <a:t> wearing </a:t>
            </a:r>
            <a:r>
              <a:rPr lang="en-US" dirty="0"/>
              <a:t>red chasuble, standing at an altar, hands raised above 2 cups, </a:t>
            </a:r>
            <a:r>
              <a:rPr lang="en-US" dirty="0" smtClean="0"/>
              <a:t>loaf </a:t>
            </a:r>
            <a:r>
              <a:rPr lang="en-US" dirty="0"/>
              <a:t>of bread at her right elbow; </a:t>
            </a:r>
            <a:r>
              <a:rPr lang="en-US" dirty="0" smtClean="0"/>
              <a:t>2 </a:t>
            </a:r>
            <a:r>
              <a:rPr lang="en-US" dirty="0"/>
              <a:t>open books behind her with names of evangelists</a:t>
            </a:r>
            <a:r>
              <a:rPr lang="en-US" dirty="0" smtClean="0"/>
              <a:t>:</a:t>
            </a:r>
          </a:p>
          <a:p>
            <a:r>
              <a:rPr lang="en-US" dirty="0" smtClean="0"/>
              <a:t> </a:t>
            </a:r>
            <a:r>
              <a:rPr lang="en-US" dirty="0"/>
              <a:t>she celebrates liturgy of Word &amp; Eucharist</a:t>
            </a:r>
          </a:p>
          <a:p>
            <a:endParaRPr lang="en-US" dirty="0"/>
          </a:p>
        </p:txBody>
      </p:sp>
    </p:spTree>
    <p:extLst>
      <p:ext uri="{BB962C8B-B14F-4D97-AF65-F5344CB8AC3E}">
        <p14:creationId xmlns:p14="http://schemas.microsoft.com/office/powerpoint/2010/main" val="40834235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out on the Word of God</a:t>
            </a:r>
            <a:endParaRPr lang="en-US" dirty="0"/>
          </a:p>
        </p:txBody>
      </p:sp>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68930" y="1621978"/>
            <a:ext cx="424338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51394" y="6498778"/>
            <a:ext cx="1527149" cy="369332"/>
          </a:xfrm>
          <a:prstGeom prst="rect">
            <a:avLst/>
          </a:prstGeom>
          <a:noFill/>
        </p:spPr>
        <p:txBody>
          <a:bodyPr wrap="none" rtlCol="0">
            <a:spAutoFit/>
          </a:bodyPr>
          <a:lstStyle/>
          <a:p>
            <a:r>
              <a:rPr lang="en-US" dirty="0" smtClean="0"/>
              <a:t>Maya Angelou</a:t>
            </a:r>
            <a:endParaRPr lang="en-US" dirty="0"/>
          </a:p>
        </p:txBody>
      </p:sp>
      <p:pic>
        <p:nvPicPr>
          <p:cNvPr id="25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313"/>
          <a:stretch/>
        </p:blipFill>
        <p:spPr bwMode="auto">
          <a:xfrm>
            <a:off x="0" y="2965836"/>
            <a:ext cx="4762500" cy="331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7715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heel(1)">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96112"/>
          </a:xfrm>
        </p:spPr>
        <p:txBody>
          <a:bodyPr>
            <a:noAutofit/>
          </a:bodyPr>
          <a:lstStyle/>
          <a:p>
            <a:r>
              <a:rPr lang="en-US" sz="2800" b="1" dirty="0" smtClean="0"/>
              <a:t>Cl</a:t>
            </a:r>
            <a:r>
              <a:rPr lang="en-US" sz="2800" b="1" dirty="0" smtClean="0"/>
              <a:t>aiming </a:t>
            </a:r>
            <a:r>
              <a:rPr lang="en-US" sz="2800" b="1" dirty="0" smtClean="0"/>
              <a:t>the Power of the </a:t>
            </a:r>
            <a:r>
              <a:rPr lang="en-US" sz="2800" b="1" dirty="0" smtClean="0"/>
              <a:t>Spirit (John 20:19-23)</a:t>
            </a:r>
            <a:endParaRPr lang="en-US" sz="2800" b="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257671" y="1672329"/>
            <a:ext cx="6288350" cy="4999240"/>
          </a:xfrm>
          <a:prstGeom prst="rect">
            <a:avLst/>
          </a:prstGeom>
          <a:noFill/>
          <a:ln w="9525">
            <a:noFill/>
            <a:miter lim="800000"/>
            <a:headEnd/>
            <a:tailEnd/>
          </a:ln>
          <a:effectLst/>
        </p:spPr>
      </p:pic>
    </p:spTree>
    <p:extLst>
      <p:ext uri="{BB962C8B-B14F-4D97-AF65-F5344CB8AC3E}">
        <p14:creationId xmlns:p14="http://schemas.microsoft.com/office/powerpoint/2010/main" val="33269133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smtClean="0"/>
          </a:p>
        </p:txBody>
      </p:sp>
      <p:pic>
        <p:nvPicPr>
          <p:cNvPr id="65539" name="Picture 3" descr="D:\Vessel.jpg"/>
          <p:cNvPicPr>
            <a:picLocks noChangeAspect="1" noChangeArrowheads="1"/>
          </p:cNvPicPr>
          <p:nvPr/>
        </p:nvPicPr>
        <p:blipFill>
          <a:blip r:embed="rId3" cstate="print"/>
          <a:srcRect/>
          <a:stretch>
            <a:fillRect/>
          </a:stretch>
        </p:blipFill>
        <p:spPr bwMode="auto">
          <a:xfrm>
            <a:off x="0" y="201613"/>
            <a:ext cx="9618663" cy="6503987"/>
          </a:xfrm>
          <a:prstGeom prst="rect">
            <a:avLst/>
          </a:prstGeom>
          <a:noFill/>
          <a:ln w="9525">
            <a:noFill/>
            <a:miter lim="800000"/>
            <a:headEnd/>
            <a:tailEnd/>
          </a:ln>
        </p:spPr>
      </p:pic>
      <p:sp>
        <p:nvSpPr>
          <p:cNvPr id="65540" name="TextBox 3"/>
          <p:cNvSpPr txBox="1">
            <a:spLocks noChangeArrowheads="1"/>
          </p:cNvSpPr>
          <p:nvPr/>
        </p:nvSpPr>
        <p:spPr bwMode="auto">
          <a:xfrm>
            <a:off x="152400" y="5545584"/>
            <a:ext cx="9144000" cy="923330"/>
          </a:xfrm>
          <a:prstGeom prst="rect">
            <a:avLst/>
          </a:prstGeom>
          <a:noFill/>
          <a:ln w="9525">
            <a:noFill/>
            <a:miter lim="800000"/>
            <a:headEnd/>
            <a:tailEnd/>
          </a:ln>
        </p:spPr>
        <p:txBody>
          <a:bodyPr wrap="square">
            <a:spAutoFit/>
          </a:bodyPr>
          <a:lstStyle/>
          <a:p>
            <a:r>
              <a:rPr lang="en-US" b="1" dirty="0" smtClean="0">
                <a:solidFill>
                  <a:schemeClr val="bg1"/>
                </a:solidFill>
              </a:rPr>
              <a:t>John 20:22 // Gen 2:7 “</a:t>
            </a:r>
            <a:r>
              <a:rPr lang="en-US" dirty="0" smtClean="0">
                <a:solidFill>
                  <a:schemeClr val="bg1"/>
                </a:solidFill>
              </a:rPr>
              <a:t>then the </a:t>
            </a:r>
            <a:r>
              <a:rPr lang="en-US" cap="small" dirty="0" smtClean="0">
                <a:solidFill>
                  <a:schemeClr val="bg1"/>
                </a:solidFill>
              </a:rPr>
              <a:t>Lord</a:t>
            </a:r>
            <a:r>
              <a:rPr lang="en-US" dirty="0" smtClean="0">
                <a:solidFill>
                  <a:schemeClr val="bg1"/>
                </a:solidFill>
              </a:rPr>
              <a:t> God formed a human from the dust of the ground,</a:t>
            </a:r>
            <a:r>
              <a:rPr lang="en-US" baseline="30000" dirty="0" smtClean="0">
                <a:solidFill>
                  <a:schemeClr val="bg1"/>
                </a:solidFill>
              </a:rPr>
              <a:t> </a:t>
            </a:r>
            <a:r>
              <a:rPr lang="en-US" dirty="0" smtClean="0">
                <a:solidFill>
                  <a:schemeClr val="bg1"/>
                </a:solidFill>
              </a:rPr>
              <a:t>and breathed into its nostrils the breath of life; </a:t>
            </a:r>
            <a:r>
              <a:rPr lang="en-US" dirty="0" smtClean="0">
                <a:solidFill>
                  <a:schemeClr val="bg1"/>
                </a:solidFill>
              </a:rPr>
              <a:t>and </a:t>
            </a:r>
            <a:r>
              <a:rPr lang="en-US" dirty="0" smtClean="0">
                <a:solidFill>
                  <a:schemeClr val="bg1"/>
                </a:solidFill>
              </a:rPr>
              <a:t>the human became a living being.” </a:t>
            </a:r>
            <a:endParaRPr lang="en-US" b="1" dirty="0" smtClean="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3579082023"/>
      </p:ext>
    </p:extLst>
  </p:cSld>
  <p:clrMapOvr>
    <a:masterClrMapping/>
  </p:clrMapOvr>
  <mc:AlternateContent xmlns:mc="http://schemas.openxmlformats.org/markup-compatibility/2006">
    <mc:Choice xmlns:p14="http://schemas.microsoft.com/office/powerpoint/2010/main" Requires="p14">
      <p:transition spd="slow" p14:dur="1200">
        <p:zoom dir="in"/>
      </p:transition>
    </mc:Choice>
    <mc:Fallback>
      <p:transition spd="slow">
        <p:zoom dir="in"/>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3505200" y="0"/>
            <a:ext cx="4730750" cy="6858000"/>
          </a:xfrm>
          <a:prstGeom prst="rect">
            <a:avLst/>
          </a:prstGeom>
          <a:noFill/>
          <a:ln w="9525">
            <a:noFill/>
            <a:miter lim="800000"/>
            <a:headEnd/>
            <a:tailEnd/>
          </a:ln>
        </p:spPr>
      </p:pic>
      <p:sp>
        <p:nvSpPr>
          <p:cNvPr id="66563" name="Rectangle 3"/>
          <p:cNvSpPr>
            <a:spLocks noGrp="1" noChangeArrowheads="1"/>
          </p:cNvSpPr>
          <p:nvPr>
            <p:ph type="title"/>
          </p:nvPr>
        </p:nvSpPr>
        <p:spPr/>
        <p:txBody>
          <a:bodyPr/>
          <a:lstStyle/>
          <a:p>
            <a:pPr eaLnBrk="1" hangingPunct="1"/>
            <a:r>
              <a:rPr lang="en-US" smtClean="0"/>
              <a:t>Ezek 37:5</a:t>
            </a:r>
          </a:p>
        </p:txBody>
      </p:sp>
      <p:sp>
        <p:nvSpPr>
          <p:cNvPr id="4" name="Content Placeholder 3"/>
          <p:cNvSpPr>
            <a:spLocks noGrp="1"/>
          </p:cNvSpPr>
          <p:nvPr>
            <p:ph idx="1"/>
          </p:nvPr>
        </p:nvSpPr>
        <p:spPr>
          <a:xfrm>
            <a:off x="228600" y="2362200"/>
            <a:ext cx="3252787" cy="4114800"/>
          </a:xfrm>
        </p:spPr>
        <p:txBody>
          <a:bodyPr/>
          <a:lstStyle/>
          <a:p>
            <a:pPr>
              <a:buNone/>
            </a:pPr>
            <a:r>
              <a:rPr lang="en-US" dirty="0" smtClean="0"/>
              <a:t>“I will cause breath to enter you and you shall live.”</a:t>
            </a:r>
            <a:endParaRPr lang="en-US" dirty="0"/>
          </a:p>
        </p:txBody>
      </p:sp>
    </p:spTree>
    <p:extLst>
      <p:ext uri="{BB962C8B-B14F-4D97-AF65-F5344CB8AC3E}">
        <p14:creationId xmlns:p14="http://schemas.microsoft.com/office/powerpoint/2010/main" val="12165559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Autofit/>
          </a:bodyPr>
          <a:lstStyle/>
          <a:p>
            <a:r>
              <a:rPr lang="en-US" sz="2800" b="1" dirty="0" smtClean="0"/>
              <a:t>From Fear and </a:t>
            </a:r>
            <a:r>
              <a:rPr lang="en-US" sz="2800" b="1" dirty="0" err="1" smtClean="0"/>
              <a:t>Woundedness</a:t>
            </a:r>
            <a:r>
              <a:rPr lang="en-US" sz="2800" b="1" dirty="0" smtClean="0"/>
              <a:t> </a:t>
            </a:r>
            <a:r>
              <a:rPr lang="en-US" sz="2800" b="1" dirty="0" smtClean="0"/>
              <a:t>to </a:t>
            </a:r>
            <a:r>
              <a:rPr lang="en-US" sz="2800" b="1" dirty="0" smtClean="0"/>
              <a:t>Peace &amp; Mission </a:t>
            </a:r>
            <a:endParaRPr lang="en-US" sz="2800" b="1" dirty="0"/>
          </a:p>
        </p:txBody>
      </p:sp>
      <p:sp>
        <p:nvSpPr>
          <p:cNvPr id="3" name="Content Placeholder 2"/>
          <p:cNvSpPr>
            <a:spLocks noGrp="1"/>
          </p:cNvSpPr>
          <p:nvPr>
            <p:ph idx="1"/>
          </p:nvPr>
        </p:nvSpPr>
        <p:spPr>
          <a:xfrm>
            <a:off x="6248400" y="2057400"/>
            <a:ext cx="2590800" cy="4648200"/>
          </a:xfrm>
        </p:spPr>
        <p:txBody>
          <a:bodyPr>
            <a:normAutofit/>
          </a:bodyPr>
          <a:lstStyle/>
          <a:p>
            <a:r>
              <a:rPr lang="en-US" dirty="0" smtClean="0"/>
              <a:t>If you forgive the sins of any they are forgiven them</a:t>
            </a:r>
          </a:p>
          <a:p>
            <a:endParaRPr lang="en-US" dirty="0"/>
          </a:p>
          <a:p>
            <a:r>
              <a:rPr lang="en-US" dirty="0" smtClean="0"/>
              <a:t>Whomever you hold on to are held fast</a:t>
            </a:r>
            <a:endParaRPr lang="en-US" dirty="0" smtClean="0"/>
          </a:p>
        </p:txBody>
      </p:sp>
      <p:pic>
        <p:nvPicPr>
          <p:cNvPr id="5" name="Picture 2" descr="http://www.ministryofthearts.org/media/02/a20791b12c99f24a3b1cd9_m.jpg"/>
          <p:cNvPicPr>
            <a:picLocks noChangeAspect="1" noChangeArrowheads="1"/>
          </p:cNvPicPr>
          <p:nvPr/>
        </p:nvPicPr>
        <p:blipFill>
          <a:blip r:embed="rId3" cstate="print"/>
          <a:srcRect l="5594" t="7954" r="4895" b="6539"/>
          <a:stretch>
            <a:fillRect/>
          </a:stretch>
        </p:blipFill>
        <p:spPr bwMode="auto">
          <a:xfrm>
            <a:off x="0" y="2057400"/>
            <a:ext cx="6237767" cy="4191000"/>
          </a:xfrm>
          <a:prstGeom prst="rect">
            <a:avLst/>
          </a:prstGeom>
          <a:noFill/>
        </p:spPr>
      </p:pic>
    </p:spTree>
    <p:extLst>
      <p:ext uri="{BB962C8B-B14F-4D97-AF65-F5344CB8AC3E}">
        <p14:creationId xmlns:p14="http://schemas.microsoft.com/office/powerpoint/2010/main" val="466344157"/>
      </p:ext>
    </p:extLst>
  </p:cSld>
  <p:clrMapOvr>
    <a:masterClrMapping/>
  </p:clrMapOvr>
  <p:transition spd="slow">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1784412"/>
            <a:ext cx="4038600" cy="4768788"/>
          </a:xfrm>
        </p:spPr>
        <p:txBody>
          <a:bodyPr>
            <a:normAutofit/>
          </a:bodyPr>
          <a:lstStyle/>
          <a:p>
            <a:r>
              <a:rPr lang="en-US" sz="2700" dirty="0" smtClean="0"/>
              <a:t>“If you forgive the sins of any, they are forgiven them; whomever you hold are held fast.”</a:t>
            </a:r>
            <a:br>
              <a:rPr lang="en-US" sz="2700" dirty="0" smtClean="0"/>
            </a:br>
            <a:r>
              <a:rPr lang="en-US" sz="2700" dirty="0" smtClean="0"/>
              <a:t/>
            </a:r>
            <a:br>
              <a:rPr lang="en-US" sz="2700" dirty="0" smtClean="0"/>
            </a:br>
            <a:r>
              <a:rPr lang="en-US" sz="2700" dirty="0" smtClean="0">
                <a:solidFill>
                  <a:schemeClr val="tx1">
                    <a:lumMod val="50000"/>
                  </a:schemeClr>
                </a:solidFill>
              </a:rPr>
              <a:t>NOT: if you retain </a:t>
            </a:r>
            <a:br>
              <a:rPr lang="en-US" sz="2700" dirty="0" smtClean="0">
                <a:solidFill>
                  <a:schemeClr val="tx1">
                    <a:lumMod val="50000"/>
                  </a:schemeClr>
                </a:solidFill>
              </a:rPr>
            </a:br>
            <a:r>
              <a:rPr lang="en-US" sz="2700" dirty="0" smtClean="0">
                <a:solidFill>
                  <a:schemeClr val="tx1">
                    <a:lumMod val="50000"/>
                  </a:schemeClr>
                </a:solidFill>
              </a:rPr>
              <a:t> [the sins of] any, they are retained.” </a:t>
            </a:r>
            <a:r>
              <a:rPr lang="en-US" sz="3600" dirty="0" smtClean="0"/>
              <a:t/>
            </a:r>
            <a:br>
              <a:rPr lang="en-US" sz="3600" dirty="0" smtClean="0"/>
            </a:br>
            <a:r>
              <a:rPr lang="en-US" dirty="0" smtClean="0"/>
              <a:t/>
            </a:r>
            <a:br>
              <a:rPr lang="en-US" dirty="0" smtClean="0"/>
            </a:br>
            <a:endParaRPr lang="en-US" dirty="0"/>
          </a:p>
        </p:txBody>
      </p:sp>
      <p:sp>
        <p:nvSpPr>
          <p:cNvPr id="84995" name="Rectangle 3"/>
          <p:cNvSpPr>
            <a:spLocks noGrp="1" noChangeArrowheads="1"/>
          </p:cNvSpPr>
          <p:nvPr>
            <p:ph idx="1"/>
          </p:nvPr>
        </p:nvSpPr>
        <p:spPr>
          <a:xfrm>
            <a:off x="228600" y="1677879"/>
            <a:ext cx="5919787" cy="3579921"/>
          </a:xfrm>
        </p:spPr>
        <p:txBody>
          <a:bodyPr>
            <a:normAutofit/>
          </a:bodyPr>
          <a:lstStyle/>
          <a:p>
            <a:pPr>
              <a:buNone/>
            </a:pPr>
            <a:r>
              <a:rPr lang="en-US" sz="2800" dirty="0" smtClean="0"/>
              <a:t> </a:t>
            </a:r>
            <a:endParaRPr lang="en-US" sz="2800" dirty="0"/>
          </a:p>
        </p:txBody>
      </p:sp>
      <p:pic>
        <p:nvPicPr>
          <p:cNvPr id="4" name="Picture 3" descr="D:\Trinity.jpg"/>
          <p:cNvPicPr>
            <a:picLocks noChangeAspect="1" noChangeArrowheads="1"/>
          </p:cNvPicPr>
          <p:nvPr/>
        </p:nvPicPr>
        <p:blipFill>
          <a:blip r:embed="rId3" cstate="print"/>
          <a:srcRect/>
          <a:stretch>
            <a:fillRect/>
          </a:stretch>
        </p:blipFill>
        <p:spPr bwMode="auto">
          <a:xfrm>
            <a:off x="4127377" y="1784412"/>
            <a:ext cx="4876800" cy="4173341"/>
          </a:xfrm>
          <a:prstGeom prst="ellipse">
            <a:avLst/>
          </a:prstGeom>
          <a:noFill/>
        </p:spPr>
      </p:pic>
    </p:spTree>
    <p:extLst>
      <p:ext uri="{BB962C8B-B14F-4D97-AF65-F5344CB8AC3E}">
        <p14:creationId xmlns:p14="http://schemas.microsoft.com/office/powerpoint/2010/main" val="37563065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06412" y="609600"/>
            <a:ext cx="8637588" cy="762000"/>
          </a:xfrm>
        </p:spPr>
        <p:txBody>
          <a:bodyPr>
            <a:normAutofit/>
          </a:bodyPr>
          <a:lstStyle/>
          <a:p>
            <a:r>
              <a:rPr lang="en-US" dirty="0"/>
              <a:t>Read 20:23 in light of</a:t>
            </a:r>
          </a:p>
        </p:txBody>
      </p:sp>
      <p:sp>
        <p:nvSpPr>
          <p:cNvPr id="83971" name="Rectangle 3"/>
          <p:cNvSpPr>
            <a:spLocks noGrp="1" noChangeArrowheads="1"/>
          </p:cNvSpPr>
          <p:nvPr>
            <p:ph idx="1"/>
          </p:nvPr>
        </p:nvSpPr>
        <p:spPr>
          <a:xfrm>
            <a:off x="228600" y="1447800"/>
            <a:ext cx="8308975" cy="5105400"/>
          </a:xfrm>
        </p:spPr>
        <p:txBody>
          <a:bodyPr>
            <a:normAutofit lnSpcReduction="10000"/>
          </a:bodyPr>
          <a:lstStyle/>
          <a:p>
            <a:r>
              <a:rPr lang="en-US" sz="2800" b="1" dirty="0">
                <a:solidFill>
                  <a:schemeClr val="tx2"/>
                </a:solidFill>
              </a:rPr>
              <a:t>John </a:t>
            </a:r>
            <a:r>
              <a:rPr lang="en-US" sz="2800" b="1" dirty="0" smtClean="0">
                <a:solidFill>
                  <a:schemeClr val="tx2"/>
                </a:solidFill>
              </a:rPr>
              <a:t>6:37, 39</a:t>
            </a:r>
          </a:p>
          <a:p>
            <a:pPr lvl="1"/>
            <a:r>
              <a:rPr lang="en-US" sz="1800" dirty="0" smtClean="0"/>
              <a:t>Everything that the Father gives me will come to me, and anyone who comes to me I will never drive away; </a:t>
            </a:r>
          </a:p>
          <a:p>
            <a:pPr lvl="1"/>
            <a:r>
              <a:rPr lang="en-US" sz="2000" dirty="0" smtClean="0"/>
              <a:t>And this is the will of him who sent me, that I should lose nothing of all that he has given me, but raise it up on the last day</a:t>
            </a:r>
            <a:endParaRPr lang="en-US" sz="2400" dirty="0"/>
          </a:p>
          <a:p>
            <a:r>
              <a:rPr lang="en-US" b="1" dirty="0" smtClean="0">
                <a:solidFill>
                  <a:schemeClr val="tx2"/>
                </a:solidFill>
              </a:rPr>
              <a:t>10:27-29</a:t>
            </a:r>
          </a:p>
          <a:p>
            <a:pPr lvl="1"/>
            <a:r>
              <a:rPr lang="en-US" sz="1800" baseline="30000" dirty="0" smtClean="0"/>
              <a:t>27 </a:t>
            </a:r>
            <a:r>
              <a:rPr lang="en-US" sz="1800" dirty="0" smtClean="0"/>
              <a:t>My sheep hear my voice. I know them, and they follow me. </a:t>
            </a:r>
            <a:r>
              <a:rPr lang="en-US" sz="1800" baseline="30000" dirty="0" smtClean="0"/>
              <a:t>28 </a:t>
            </a:r>
            <a:r>
              <a:rPr lang="en-US" sz="1800" dirty="0" smtClean="0"/>
              <a:t>I give them eternal life, and they will never perish. No one will snatch them out of my hand. </a:t>
            </a:r>
            <a:r>
              <a:rPr lang="en-US" sz="1800" baseline="30000" dirty="0" smtClean="0"/>
              <a:t>29 </a:t>
            </a:r>
            <a:r>
              <a:rPr lang="en-US" sz="1800" dirty="0" smtClean="0"/>
              <a:t>What my Father has given me is greater than all else, and no one can snatch it out of the Father’s hand</a:t>
            </a:r>
          </a:p>
          <a:p>
            <a:r>
              <a:rPr lang="en-US" sz="2800" b="1" dirty="0" smtClean="0">
                <a:solidFill>
                  <a:schemeClr val="tx2"/>
                </a:solidFill>
              </a:rPr>
              <a:t>17:12</a:t>
            </a:r>
            <a:r>
              <a:rPr lang="en-US" sz="2800" dirty="0" smtClean="0"/>
              <a:t> </a:t>
            </a:r>
            <a:r>
              <a:rPr lang="en-US" sz="1600" dirty="0" smtClean="0"/>
              <a:t>While I was with them, I protected them in your name that you have given me. I guarded them, and not one of them was lost except the one destined to be lost, so that the scripture might be fulfilled. </a:t>
            </a:r>
          </a:p>
          <a:p>
            <a:r>
              <a:rPr lang="en-US" sz="2800" b="1" dirty="0" smtClean="0">
                <a:solidFill>
                  <a:schemeClr val="tx2"/>
                </a:solidFill>
              </a:rPr>
              <a:t>18:9</a:t>
            </a:r>
            <a:r>
              <a:rPr lang="en-US" sz="2800" dirty="0" smtClean="0">
                <a:solidFill>
                  <a:schemeClr val="tx2"/>
                </a:solidFill>
              </a:rPr>
              <a:t> </a:t>
            </a:r>
            <a:r>
              <a:rPr lang="en-US" sz="2000" dirty="0" smtClean="0"/>
              <a:t>This was to fulfill the word that he had spoken, “I did not lose a single one of those whom you gave me.”</a:t>
            </a:r>
            <a:endParaRPr lang="en-US" sz="2800" dirty="0" smtClean="0">
              <a:solidFill>
                <a:schemeClr val="tx2"/>
              </a:solidFill>
            </a:endParaRPr>
          </a:p>
          <a:p>
            <a:pPr lvl="1"/>
            <a:endParaRPr lang="en-US" sz="1800" dirty="0" smtClean="0"/>
          </a:p>
          <a:p>
            <a:pPr lvl="1"/>
            <a:endParaRPr lang="en-US" dirty="0"/>
          </a:p>
        </p:txBody>
      </p:sp>
    </p:spTree>
    <p:extLst>
      <p:ext uri="{BB962C8B-B14F-4D97-AF65-F5344CB8AC3E}">
        <p14:creationId xmlns:p14="http://schemas.microsoft.com/office/powerpoint/2010/main" val="2518109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1905000"/>
            <a:ext cx="4343400" cy="1143000"/>
          </a:xfrm>
        </p:spPr>
        <p:txBody>
          <a:bodyPr>
            <a:normAutofit fontScale="90000"/>
          </a:bodyPr>
          <a:lstStyle/>
          <a:p>
            <a:r>
              <a:rPr lang="en-US" dirty="0" err="1" smtClean="0"/>
              <a:t>Thea</a:t>
            </a:r>
            <a:r>
              <a:rPr lang="en-US" dirty="0" smtClean="0"/>
              <a:t> Bowman, FSPA</a:t>
            </a:r>
            <a:endParaRPr lang="en-US" dirty="0"/>
          </a:p>
        </p:txBody>
      </p:sp>
      <p:sp>
        <p:nvSpPr>
          <p:cNvPr id="4" name="Subtitle 3"/>
          <p:cNvSpPr>
            <a:spLocks noGrp="1"/>
          </p:cNvSpPr>
          <p:nvPr>
            <p:ph type="subTitle" idx="1"/>
          </p:nvPr>
        </p:nvSpPr>
        <p:spPr>
          <a:xfrm>
            <a:off x="5029200" y="3886200"/>
            <a:ext cx="2743200" cy="1752600"/>
          </a:xfrm>
        </p:spPr>
        <p:txBody>
          <a:bodyPr/>
          <a:lstStyle/>
          <a:p>
            <a:r>
              <a:rPr lang="en-US" dirty="0" smtClean="0"/>
              <a:t>1937-1990</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914400" y="26288"/>
            <a:ext cx="3276600" cy="6831712"/>
          </a:xfrm>
          <a:prstGeom prst="rect">
            <a:avLst/>
          </a:prstGeom>
          <a:noFill/>
          <a:ln w="9525">
            <a:noFill/>
            <a:miter lim="800000"/>
            <a:headEnd/>
            <a:tailEnd/>
          </a:ln>
          <a:effectLst/>
        </p:spPr>
      </p:pic>
    </p:spTree>
    <p:extLst>
      <p:ext uri="{BB962C8B-B14F-4D97-AF65-F5344CB8AC3E}">
        <p14:creationId xmlns:p14="http://schemas.microsoft.com/office/powerpoint/2010/main" val="380379960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888139" y="1600200"/>
            <a:ext cx="2064339" cy="4495800"/>
          </a:xfrm>
        </p:spPr>
        <p:txBody>
          <a:bodyPr/>
          <a:lstStyle/>
          <a:p>
            <a:pPr marL="0" indent="0">
              <a:buNone/>
            </a:pPr>
            <a:r>
              <a:rPr lang="en-US" dirty="0" smtClean="0"/>
              <a:t>“we shall overcome”</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52" y="228600"/>
            <a:ext cx="6364357" cy="642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189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 y="12"/>
            <a:ext cx="9307513" cy="725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86807"/>
      </p:ext>
    </p:extLst>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86200" y="228600"/>
            <a:ext cx="5029200" cy="6477000"/>
          </a:xfrm>
        </p:spPr>
        <p:txBody>
          <a:bodyPr/>
          <a:lstStyle/>
          <a:p>
            <a:endParaRPr lang="en-US" dirty="0"/>
          </a:p>
        </p:txBody>
      </p:sp>
      <p:pic>
        <p:nvPicPr>
          <p:cNvPr id="89090" name="Picture 2" descr="http://www.miami.muohio.edu/University_Advancement/MiamiAlum/news_events/miamian_archives/spring_09/images/Struggle-1.jpg"/>
          <p:cNvPicPr>
            <a:picLocks noChangeAspect="1" noChangeArrowheads="1"/>
          </p:cNvPicPr>
          <p:nvPr/>
        </p:nvPicPr>
        <p:blipFill>
          <a:blip r:embed="rId3" cstate="print"/>
          <a:srcRect/>
          <a:stretch>
            <a:fillRect/>
          </a:stretch>
        </p:blipFill>
        <p:spPr bwMode="auto">
          <a:xfrm>
            <a:off x="88777" y="0"/>
            <a:ext cx="10191563" cy="6567899"/>
          </a:xfrm>
          <a:prstGeom prst="rect">
            <a:avLst/>
          </a:prstGeom>
          <a:noFill/>
        </p:spPr>
      </p:pic>
    </p:spTree>
    <p:extLst>
      <p:ext uri="{BB962C8B-B14F-4D97-AF65-F5344CB8AC3E}">
        <p14:creationId xmlns:p14="http://schemas.microsoft.com/office/powerpoint/2010/main" val="3203942976"/>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r>
              <a:rPr lang="en-US" i="1" dirty="0" smtClean="0"/>
              <a:t>John 21:15-19</a:t>
            </a:r>
            <a:endParaRPr lang="en-US" i="1" dirty="0"/>
          </a:p>
        </p:txBody>
      </p:sp>
      <p:sp>
        <p:nvSpPr>
          <p:cNvPr id="8196" name="Rectangle 4"/>
          <p:cNvSpPr>
            <a:spLocks noGrp="1" noChangeArrowheads="1"/>
          </p:cNvSpPr>
          <p:nvPr>
            <p:ph idx="1"/>
          </p:nvPr>
        </p:nvSpPr>
        <p:spPr>
          <a:xfrm>
            <a:off x="337351" y="2133600"/>
            <a:ext cx="3932808" cy="2667000"/>
          </a:xfrm>
        </p:spPr>
        <p:txBody>
          <a:bodyPr>
            <a:noAutofit/>
          </a:bodyPr>
          <a:lstStyle/>
          <a:p>
            <a:pPr>
              <a:lnSpc>
                <a:spcPct val="90000"/>
              </a:lnSpc>
            </a:pPr>
            <a:r>
              <a:rPr lang="en-US" sz="3200" dirty="0" smtClean="0">
                <a:cs typeface="Times New Roman" charset="0"/>
              </a:rPr>
              <a:t>Do you love me?</a:t>
            </a:r>
          </a:p>
          <a:p>
            <a:pPr>
              <a:lnSpc>
                <a:spcPct val="90000"/>
              </a:lnSpc>
            </a:pPr>
            <a:r>
              <a:rPr lang="en-US" sz="3200" dirty="0" smtClean="0">
                <a:cs typeface="Times New Roman" charset="0"/>
              </a:rPr>
              <a:t>Then feed my sheep</a:t>
            </a:r>
            <a:endParaRPr lang="en-US" sz="3200" dirty="0">
              <a:cs typeface="Times New Roman" charset="0"/>
            </a:endParaRPr>
          </a:p>
          <a:p>
            <a:pPr>
              <a:lnSpc>
                <a:spcPct val="90000"/>
              </a:lnSpc>
            </a:pPr>
            <a:endParaRPr lang="en-US" sz="3200" dirty="0"/>
          </a:p>
        </p:txBody>
      </p:sp>
      <p:pic>
        <p:nvPicPr>
          <p:cNvPr id="6" name="Picture 4"/>
          <p:cNvPicPr>
            <a:picLocks noChangeAspect="1" noChangeArrowheads="1"/>
          </p:cNvPicPr>
          <p:nvPr/>
        </p:nvPicPr>
        <p:blipFill>
          <a:blip r:embed="rId3" cstate="print"/>
          <a:srcRect/>
          <a:stretch>
            <a:fillRect/>
          </a:stretch>
        </p:blipFill>
        <p:spPr bwMode="auto">
          <a:xfrm>
            <a:off x="4343400" y="2133600"/>
            <a:ext cx="4521200" cy="3390900"/>
          </a:xfrm>
          <a:prstGeom prst="rect">
            <a:avLst/>
          </a:prstGeom>
          <a:noFill/>
          <a:ln w="9525">
            <a:noFill/>
            <a:miter lim="800000"/>
            <a:headEnd/>
            <a:tailEnd/>
          </a:ln>
          <a:effectLst/>
        </p:spPr>
      </p:pic>
    </p:spTree>
    <p:extLst>
      <p:ext uri="{BB962C8B-B14F-4D97-AF65-F5344CB8AC3E}">
        <p14:creationId xmlns:p14="http://schemas.microsoft.com/office/powerpoint/2010/main" val="16997752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3684144" cy="4495800"/>
          </a:xfrm>
        </p:spPr>
        <p:txBody>
          <a:bodyPr>
            <a:normAutofit/>
          </a:bodyPr>
          <a:lstStyle/>
          <a:p>
            <a:pPr marL="0" indent="0">
              <a:buNone/>
            </a:pPr>
            <a:r>
              <a:rPr lang="en-US" sz="2000" dirty="0" smtClean="0"/>
              <a:t>“Very </a:t>
            </a:r>
            <a:r>
              <a:rPr lang="en-US" sz="2000" dirty="0"/>
              <a:t>truly, I tell you, when you were younger, you used to fasten your own belt and to go wherever you wished. But when you grow old, you will stretch out your hands, and someone else will fasten a belt around you and take you where you do not wish to go.” </a:t>
            </a:r>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988" y="292964"/>
            <a:ext cx="4030579" cy="478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23751" y="5297000"/>
            <a:ext cx="2492734" cy="307777"/>
          </a:xfrm>
          <a:prstGeom prst="rect">
            <a:avLst/>
          </a:prstGeom>
          <a:noFill/>
        </p:spPr>
        <p:txBody>
          <a:bodyPr wrap="none" rtlCol="0">
            <a:spAutoFit/>
          </a:bodyPr>
          <a:lstStyle/>
          <a:p>
            <a:r>
              <a:rPr lang="en-US" sz="1400" i="1" dirty="0" smtClean="0"/>
              <a:t>Body and Blood</a:t>
            </a:r>
            <a:r>
              <a:rPr lang="en-US" sz="1400" dirty="0" smtClean="0"/>
              <a:t>, Janet McKenzie</a:t>
            </a:r>
            <a:endParaRPr lang="en-US" sz="1400" i="1" dirty="0"/>
          </a:p>
        </p:txBody>
      </p:sp>
    </p:spTree>
    <p:extLst>
      <p:ext uri="{BB962C8B-B14F-4D97-AF65-F5344CB8AC3E}">
        <p14:creationId xmlns:p14="http://schemas.microsoft.com/office/powerpoint/2010/main" val="4281331860"/>
      </p:ext>
    </p:extLst>
  </p:cSld>
  <p:clrMapOvr>
    <a:masterClrMapping/>
  </p:clrMapOvr>
  <p:transition spd="slow">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0" y="228600"/>
            <a:ext cx="8915400" cy="685800"/>
          </a:xfrm>
        </p:spPr>
        <p:txBody>
          <a:bodyPr/>
          <a:lstStyle/>
          <a:p>
            <a:endParaRPr lang="en-US" sz="2800" b="1" dirty="0">
              <a:latin typeface="Papyrus" pitchFamily="66" charset="0"/>
            </a:endParaRPr>
          </a:p>
        </p:txBody>
      </p:sp>
      <p:sp>
        <p:nvSpPr>
          <p:cNvPr id="103427" name="Rectangle 3"/>
          <p:cNvSpPr>
            <a:spLocks noGrp="1" noChangeArrowheads="1"/>
          </p:cNvSpPr>
          <p:nvPr>
            <p:ph type="subTitle" idx="1"/>
          </p:nvPr>
        </p:nvSpPr>
        <p:spPr>
          <a:xfrm>
            <a:off x="1371600" y="5105400"/>
            <a:ext cx="6400800" cy="1752600"/>
          </a:xfrm>
        </p:spPr>
        <p:txBody>
          <a:bodyPr/>
          <a:lstStyle/>
          <a:p>
            <a:endParaRPr lang="en-US" sz="2000" dirty="0"/>
          </a:p>
        </p:txBody>
      </p:sp>
      <p:sp>
        <p:nvSpPr>
          <p:cNvPr id="103428" name="Rectangle 4"/>
          <p:cNvSpPr>
            <a:spLocks noChangeArrowheads="1"/>
          </p:cNvSpPr>
          <p:nvPr/>
        </p:nvSpPr>
        <p:spPr bwMode="auto">
          <a:xfrm>
            <a:off x="4479925" y="3140075"/>
            <a:ext cx="184150" cy="579438"/>
          </a:xfrm>
          <a:prstGeom prst="rect">
            <a:avLst/>
          </a:prstGeom>
          <a:noFill/>
          <a:ln w="9525">
            <a:noFill/>
            <a:miter lim="800000"/>
            <a:headEnd/>
            <a:tailEnd/>
          </a:ln>
          <a:effectLst/>
        </p:spPr>
        <p:txBody>
          <a:bodyPr wrap="none">
            <a:spAutoFit/>
          </a:bodyPr>
          <a:lstStyle/>
          <a:p>
            <a:endParaRPr lang="en-US" sz="3200" i="1">
              <a:solidFill>
                <a:schemeClr val="tx2"/>
              </a:solidFill>
            </a:endParaRPr>
          </a:p>
        </p:txBody>
      </p:sp>
      <p:sp>
        <p:nvSpPr>
          <p:cNvPr id="103429" name="Rectangle 5"/>
          <p:cNvSpPr>
            <a:spLocks noChangeArrowheads="1"/>
          </p:cNvSpPr>
          <p:nvPr/>
        </p:nvSpPr>
        <p:spPr bwMode="auto">
          <a:xfrm>
            <a:off x="4479925" y="3140075"/>
            <a:ext cx="184150" cy="579438"/>
          </a:xfrm>
          <a:prstGeom prst="rect">
            <a:avLst/>
          </a:prstGeom>
          <a:noFill/>
          <a:ln w="9525">
            <a:noFill/>
            <a:miter lim="800000"/>
            <a:headEnd/>
            <a:tailEnd/>
          </a:ln>
          <a:effectLst/>
        </p:spPr>
        <p:txBody>
          <a:bodyPr wrap="none">
            <a:spAutoFit/>
          </a:bodyPr>
          <a:lstStyle/>
          <a:p>
            <a:endParaRPr lang="en-US" sz="3200" i="1">
              <a:solidFill>
                <a:schemeClr val="tx2"/>
              </a:solidFill>
            </a:endParaRPr>
          </a:p>
        </p:txBody>
      </p:sp>
      <p:pic>
        <p:nvPicPr>
          <p:cNvPr id="103431" name="Picture 7" descr="http://www.teologanda.com.ar/img/p08.gif">
            <a:hlinkClick r:id="rId3"/>
          </p:cNvPr>
          <p:cNvPicPr>
            <a:picLocks noChangeAspect="1" noChangeArrowheads="1"/>
          </p:cNvPicPr>
          <p:nvPr/>
        </p:nvPicPr>
        <p:blipFill>
          <a:blip r:embed="rId4" cstate="print"/>
          <a:srcRect/>
          <a:stretch>
            <a:fillRect/>
          </a:stretch>
        </p:blipFill>
        <p:spPr bwMode="auto">
          <a:xfrm>
            <a:off x="583336" y="1776057"/>
            <a:ext cx="7977327" cy="3886912"/>
          </a:xfrm>
          <a:prstGeom prst="rect">
            <a:avLst/>
          </a:prstGeom>
          <a:noFill/>
        </p:spPr>
      </p:pic>
    </p:spTree>
    <p:extLst>
      <p:ext uri="{BB962C8B-B14F-4D97-AF65-F5344CB8AC3E}">
        <p14:creationId xmlns:p14="http://schemas.microsoft.com/office/powerpoint/2010/main" val="25787521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6" name="Picture 2" descr="http://click.infospace.com/ClickHandler.ashx?du=http%3a%2f%2fwww.janetmckenzie.com%2fsmmarymagdalenewithjesusthechrist.gif&amp;ru=http%3a%2f%2fwww.janetmckenzie.com%2fsmmarymagdalenewithjesusthechrist.gif&amp;ld=20120417&amp;ap=2&amp;app=1&amp;c=facemoodsv3.bwr&amp;s=facemoodsv3&amp;coi=372380&amp;cop=main-title&amp;euip=75.145.147.205&amp;npp=2&amp;p=0&amp;pp=0&amp;pvaid=8477ac21f1fb4857a980b30928095312&amp;ep=2&amp;mid=9&amp;hash=B45580A1E1D5349BFA36CCBE492376D3"/>
          <p:cNvPicPr>
            <a:picLocks noChangeAspect="1" noChangeArrowheads="1"/>
          </p:cNvPicPr>
          <p:nvPr/>
        </p:nvPicPr>
        <p:blipFill>
          <a:blip r:embed="rId2" cstate="print"/>
          <a:srcRect/>
          <a:stretch>
            <a:fillRect/>
          </a:stretch>
        </p:blipFill>
        <p:spPr bwMode="auto">
          <a:xfrm>
            <a:off x="1905000" y="81177"/>
            <a:ext cx="5334000" cy="6871730"/>
          </a:xfrm>
          <a:prstGeom prst="rect">
            <a:avLst/>
          </a:prstGeom>
          <a:noFill/>
        </p:spPr>
      </p:pic>
      <p:sp>
        <p:nvSpPr>
          <p:cNvPr id="5" name="TextBox 4"/>
          <p:cNvSpPr txBox="1"/>
          <p:nvPr/>
        </p:nvSpPr>
        <p:spPr>
          <a:xfrm>
            <a:off x="7238999" y="6152224"/>
            <a:ext cx="1882673" cy="646331"/>
          </a:xfrm>
          <a:prstGeom prst="rect">
            <a:avLst/>
          </a:prstGeom>
          <a:noFill/>
        </p:spPr>
        <p:txBody>
          <a:bodyPr wrap="square" rtlCol="0">
            <a:spAutoFit/>
          </a:bodyPr>
          <a:lstStyle/>
          <a:p>
            <a:r>
              <a:rPr lang="en-US" sz="1200" dirty="0" smtClean="0"/>
              <a:t>“Mary Magdalene with Jesus, the Christ” </a:t>
            </a:r>
            <a:endParaRPr lang="en-US" sz="1200" dirty="0" smtClean="0"/>
          </a:p>
          <a:p>
            <a:r>
              <a:rPr lang="en-US" sz="1200" dirty="0" smtClean="0"/>
              <a:t>             --- </a:t>
            </a:r>
            <a:r>
              <a:rPr lang="en-US" sz="1200" dirty="0" smtClean="0"/>
              <a:t>Janet McKenzie</a:t>
            </a:r>
            <a:endParaRPr lang="en-US" sz="1200" dirty="0"/>
          </a:p>
        </p:txBody>
      </p:sp>
    </p:spTree>
    <p:extLst>
      <p:ext uri="{BB962C8B-B14F-4D97-AF65-F5344CB8AC3E}">
        <p14:creationId xmlns:p14="http://schemas.microsoft.com/office/powerpoint/2010/main" val="3021163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152" y="217503"/>
            <a:ext cx="8153400" cy="990600"/>
          </a:xfrm>
        </p:spPr>
        <p:txBody>
          <a:bodyPr>
            <a:normAutofit/>
          </a:bodyPr>
          <a:lstStyle/>
          <a:p>
            <a:r>
              <a:rPr lang="es-MX" b="1" dirty="0" err="1" smtClean="0"/>
              <a:t>Contemplation</a:t>
            </a:r>
            <a:endParaRPr lang="en-US" dirty="0"/>
          </a:p>
        </p:txBody>
      </p:sp>
      <p:sp>
        <p:nvSpPr>
          <p:cNvPr id="3" name="Content Placeholder 2"/>
          <p:cNvSpPr>
            <a:spLocks noGrp="1"/>
          </p:cNvSpPr>
          <p:nvPr>
            <p:ph sz="quarter" idx="1"/>
          </p:nvPr>
        </p:nvSpPr>
        <p:spPr>
          <a:xfrm>
            <a:off x="142131" y="1600200"/>
            <a:ext cx="3896469" cy="4495800"/>
          </a:xfrm>
        </p:spPr>
        <p:txBody>
          <a:bodyPr>
            <a:normAutofit lnSpcReduction="10000"/>
          </a:bodyPr>
          <a:lstStyle/>
          <a:p>
            <a:r>
              <a:rPr lang="en-US" dirty="0" smtClean="0"/>
              <a:t>Letting </a:t>
            </a:r>
            <a:r>
              <a:rPr lang="en-US" dirty="0"/>
              <a:t>ourselves be gazed upon with mercy</a:t>
            </a:r>
          </a:p>
          <a:p>
            <a:r>
              <a:rPr lang="en-US" dirty="0"/>
              <a:t>See / hear / do </a:t>
            </a:r>
            <a:endParaRPr lang="en-US" dirty="0" smtClean="0"/>
          </a:p>
          <a:p>
            <a:pPr marL="0" indent="0">
              <a:buNone/>
            </a:pPr>
            <a:r>
              <a:rPr lang="en-US" dirty="0"/>
              <a:t>	</a:t>
            </a:r>
            <a:r>
              <a:rPr lang="en-US" dirty="0" smtClean="0"/>
              <a:t>mercy </a:t>
            </a:r>
            <a:r>
              <a:rPr lang="en-US" dirty="0"/>
              <a:t>- justice</a:t>
            </a:r>
          </a:p>
          <a:p>
            <a:pPr lvl="1"/>
            <a:r>
              <a:rPr lang="en-US" dirty="0"/>
              <a:t>Individually</a:t>
            </a:r>
          </a:p>
          <a:p>
            <a:pPr lvl="1"/>
            <a:r>
              <a:rPr lang="en-US" dirty="0"/>
              <a:t>Communally</a:t>
            </a:r>
          </a:p>
          <a:p>
            <a:r>
              <a:rPr lang="en-US" dirty="0" smtClean="0"/>
              <a:t>Pray for mercy</a:t>
            </a:r>
          </a:p>
          <a:p>
            <a:pPr lvl="1"/>
            <a:r>
              <a:rPr lang="en-US" dirty="0" smtClean="0"/>
              <a:t>Freedom</a:t>
            </a:r>
          </a:p>
          <a:p>
            <a:pPr lvl="1"/>
            <a:r>
              <a:rPr lang="en-US" dirty="0" smtClean="0"/>
              <a:t>joy</a:t>
            </a:r>
          </a:p>
          <a:p>
            <a:pPr>
              <a:buNone/>
            </a:pPr>
            <a:endParaRPr lang="es-MX" sz="2400" b="1" dirty="0" smtClean="0"/>
          </a:p>
          <a:p>
            <a:pPr>
              <a:buNone/>
            </a:pPr>
            <a:endParaRPr lang="es-MX" sz="2000" b="1" dirty="0" smtClean="0"/>
          </a:p>
        </p:txBody>
      </p:sp>
      <p:pic>
        <p:nvPicPr>
          <p:cNvPr id="3074" name="Picture 2"/>
          <p:cNvPicPr>
            <a:picLocks noChangeAspect="1" noChangeArrowheads="1"/>
          </p:cNvPicPr>
          <p:nvPr/>
        </p:nvPicPr>
        <p:blipFill>
          <a:blip r:embed="rId2" cstate="print"/>
          <a:srcRect l="9333" t="4871" r="10667"/>
          <a:stretch>
            <a:fillRect/>
          </a:stretch>
        </p:blipFill>
        <p:spPr bwMode="auto">
          <a:xfrm>
            <a:off x="4038600" y="-5023"/>
            <a:ext cx="4957590" cy="6858000"/>
          </a:xfrm>
          <a:prstGeom prst="rect">
            <a:avLst/>
          </a:prstGeom>
          <a:noFill/>
          <a:ln w="9525">
            <a:noFill/>
            <a:miter lim="800000"/>
            <a:headEnd/>
            <a:tailEnd/>
          </a:ln>
        </p:spPr>
      </p:pic>
      <p:sp>
        <p:nvSpPr>
          <p:cNvPr id="5" name="Rectangle 4"/>
          <p:cNvSpPr/>
          <p:nvPr/>
        </p:nvSpPr>
        <p:spPr>
          <a:xfrm>
            <a:off x="2072936" y="6493743"/>
            <a:ext cx="2072936"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200" i="1" dirty="0" smtClean="0"/>
              <a:t>Winter - </a:t>
            </a:r>
            <a:r>
              <a:rPr lang="en-US" sz="1200" dirty="0" smtClean="0"/>
              <a:t>Mary Southard, CSJ </a:t>
            </a:r>
            <a:endParaRPr lang="en-US" sz="1200" dirty="0"/>
          </a:p>
        </p:txBody>
      </p:sp>
    </p:spTree>
    <p:extLst>
      <p:ext uri="{BB962C8B-B14F-4D97-AF65-F5344CB8AC3E}">
        <p14:creationId xmlns:p14="http://schemas.microsoft.com/office/powerpoint/2010/main" val="2523580887"/>
      </p:ext>
    </p:extLst>
  </p:cSld>
  <p:clrMapOvr>
    <a:masterClrMapping/>
  </p:clrMapOvr>
  <p:transition>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076" y="1717458"/>
            <a:ext cx="3493226" cy="478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61639" y="228600"/>
            <a:ext cx="8442663" cy="990600"/>
          </a:xfrm>
        </p:spPr>
        <p:txBody>
          <a:bodyPr>
            <a:normAutofit/>
          </a:bodyPr>
          <a:lstStyle/>
          <a:p>
            <a:r>
              <a:rPr lang="en-US" sz="3600" dirty="0" smtClean="0"/>
              <a:t>Remembering: Study Scripture &amp; Tradition</a:t>
            </a:r>
            <a:endParaRPr lang="en-US" sz="3600" dirty="0"/>
          </a:p>
        </p:txBody>
      </p:sp>
      <p:sp>
        <p:nvSpPr>
          <p:cNvPr id="3" name="Content Placeholder 2"/>
          <p:cNvSpPr>
            <a:spLocks noGrp="1"/>
          </p:cNvSpPr>
          <p:nvPr>
            <p:ph sz="quarter" idx="1"/>
          </p:nvPr>
        </p:nvSpPr>
        <p:spPr>
          <a:xfrm>
            <a:off x="411115" y="1797357"/>
            <a:ext cx="4199049" cy="3947604"/>
          </a:xfrm>
        </p:spPr>
        <p:txBody>
          <a:bodyPr>
            <a:normAutofit/>
          </a:bodyPr>
          <a:lstStyle/>
          <a:p>
            <a:r>
              <a:rPr lang="en-US" sz="2000" dirty="0" smtClean="0"/>
              <a:t>Making God’s justice/mercy </a:t>
            </a:r>
          </a:p>
          <a:p>
            <a:pPr marL="0" indent="0">
              <a:buNone/>
            </a:pPr>
            <a:r>
              <a:rPr lang="en-US" sz="2000" dirty="0" smtClean="0"/>
              <a:t>   present &amp; visible </a:t>
            </a:r>
          </a:p>
          <a:p>
            <a:pPr marL="0" indent="0">
              <a:buNone/>
            </a:pPr>
            <a:r>
              <a:rPr lang="en-US" sz="2000" dirty="0"/>
              <a:t> </a:t>
            </a:r>
            <a:r>
              <a:rPr lang="en-US" sz="2000" dirty="0" smtClean="0"/>
              <a:t>  through our preaching </a:t>
            </a:r>
          </a:p>
          <a:p>
            <a:pPr marL="0" indent="0">
              <a:buNone/>
            </a:pPr>
            <a:r>
              <a:rPr lang="en-US" sz="2000" dirty="0" smtClean="0"/>
              <a:t>   mission &amp; acts of mercy</a:t>
            </a:r>
            <a:endParaRPr lang="en-US" sz="2000" dirty="0"/>
          </a:p>
        </p:txBody>
      </p:sp>
    </p:spTree>
    <p:extLst>
      <p:ext uri="{BB962C8B-B14F-4D97-AF65-F5344CB8AC3E}">
        <p14:creationId xmlns:p14="http://schemas.microsoft.com/office/powerpoint/2010/main" val="25345581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Obedience, Common Life, </a:t>
            </a:r>
            <a:br>
              <a:rPr lang="en-US" sz="3200" dirty="0" smtClean="0"/>
            </a:br>
            <a:r>
              <a:rPr lang="en-US" sz="3200" dirty="0"/>
              <a:t>	</a:t>
            </a:r>
            <a:r>
              <a:rPr lang="en-US" sz="3200" dirty="0" smtClean="0"/>
              <a:t>	Communion with all of the Cosmos</a:t>
            </a:r>
            <a:endParaRPr lang="en-US" sz="3200" dirty="0"/>
          </a:p>
        </p:txBody>
      </p:sp>
      <p:sp>
        <p:nvSpPr>
          <p:cNvPr id="3" name="Content Placeholder 2"/>
          <p:cNvSpPr>
            <a:spLocks noGrp="1"/>
          </p:cNvSpPr>
          <p:nvPr>
            <p:ph sz="quarter" idx="1"/>
          </p:nvPr>
        </p:nvSpPr>
        <p:spPr/>
        <p:txBody>
          <a:bodyPr/>
          <a:lstStyle/>
          <a:p>
            <a:endParaRPr lang="en-US"/>
          </a:p>
        </p:txBody>
      </p:sp>
      <p:pic>
        <p:nvPicPr>
          <p:cNvPr id="31748"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03840" y="1600200"/>
            <a:ext cx="6815137" cy="525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2969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r>
              <a:rPr lang="en-US" smtClean="0"/>
              <a:t>light</a:t>
            </a:r>
          </a:p>
        </p:txBody>
      </p:sp>
      <p:grpSp>
        <p:nvGrpSpPr>
          <p:cNvPr id="2" name="Group 6"/>
          <p:cNvGrpSpPr>
            <a:grpSpLocks/>
          </p:cNvGrpSpPr>
          <p:nvPr/>
        </p:nvGrpSpPr>
        <p:grpSpPr bwMode="auto">
          <a:xfrm>
            <a:off x="2646363" y="2925763"/>
            <a:ext cx="3852862" cy="1006475"/>
            <a:chOff x="0" y="0"/>
            <a:chExt cx="2427" cy="634"/>
          </a:xfrm>
        </p:grpSpPr>
        <p:sp>
          <p:nvSpPr>
            <p:cNvPr id="156677" name="Rectangle 3"/>
            <p:cNvSpPr>
              <a:spLocks noChangeArrowheads="1"/>
            </p:cNvSpPr>
            <p:nvPr/>
          </p:nvSpPr>
          <p:spPr bwMode="auto">
            <a:xfrm>
              <a:off x="0" y="0"/>
              <a:ext cx="2427" cy="0"/>
            </a:xfrm>
            <a:prstGeom prst="rect">
              <a:avLst/>
            </a:prstGeom>
            <a:noFill/>
            <a:ln w="9525">
              <a:noFill/>
              <a:miter lim="800000"/>
              <a:headEnd/>
              <a:tailEnd/>
            </a:ln>
          </p:spPr>
          <p:txBody>
            <a:bodyPr>
              <a:spAutoFit/>
            </a:bodyPr>
            <a:lstStyle/>
            <a:p>
              <a:endParaRPr lang="en-US"/>
            </a:p>
          </p:txBody>
        </p:sp>
        <p:sp>
          <p:nvSpPr>
            <p:cNvPr id="156678" name="Rectangle 4"/>
            <p:cNvSpPr>
              <a:spLocks noChangeArrowheads="1"/>
            </p:cNvSpPr>
            <p:nvPr/>
          </p:nvSpPr>
          <p:spPr bwMode="auto">
            <a:xfrm>
              <a:off x="0" y="0"/>
              <a:ext cx="2427" cy="634"/>
            </a:xfrm>
            <a:prstGeom prst="rect">
              <a:avLst/>
            </a:prstGeom>
            <a:noFill/>
            <a:ln w="9525">
              <a:noFill/>
              <a:miter lim="800000"/>
              <a:headEnd/>
              <a:tailEnd/>
            </a:ln>
          </p:spPr>
          <p:txBody>
            <a:bodyPr/>
            <a:lstStyle/>
            <a:p>
              <a:r>
                <a:rPr lang="en-US" sz="600">
                  <a:latin typeface="Arial" charset="0"/>
                  <a:hlinkClick r:id="rId2"/>
                </a:rPr>
                <a:t>  </a:t>
              </a:r>
              <a:r>
                <a:rPr lang="en-US" sz="5400">
                  <a:latin typeface="Arial" charset="0"/>
                </a:rPr>
                <a:t> </a:t>
              </a:r>
              <a:r>
                <a:rPr lang="en-US" sz="600">
                  <a:latin typeface="Arial" charset="0"/>
                </a:rPr>
                <a:t>                                                      </a:t>
              </a:r>
              <a:endParaRPr lang="en-US" sz="800"/>
            </a:p>
            <a:p>
              <a:pPr eaLnBrk="0" hangingPunct="0"/>
              <a:endParaRPr lang="en-US" sz="600">
                <a:latin typeface="Arial" charset="0"/>
              </a:endParaRPr>
            </a:p>
          </p:txBody>
        </p:sp>
      </p:grpSp>
      <p:pic>
        <p:nvPicPr>
          <p:cNvPr id="156676" name="Picture 5" descr="sunlight, beam, beaming, beamed, purple, yellow, gold">
            <a:hlinkClick r:id="rId2"/>
          </p:cNvPr>
          <p:cNvPicPr>
            <a:picLocks noChangeAspect="1" noChangeArrowheads="1"/>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7" name="TextBox 6"/>
          <p:cNvSpPr txBox="1"/>
          <p:nvPr/>
        </p:nvSpPr>
        <p:spPr>
          <a:xfrm>
            <a:off x="228600" y="228600"/>
            <a:ext cx="5181600" cy="6370975"/>
          </a:xfrm>
          <a:prstGeom prst="rect">
            <a:avLst/>
          </a:prstGeom>
          <a:noFill/>
        </p:spPr>
        <p:txBody>
          <a:bodyPr wrap="square" rtlCol="0">
            <a:spAutoFit/>
          </a:bodyPr>
          <a:lstStyle/>
          <a:p>
            <a:r>
              <a:rPr lang="en-US" sz="2400" b="1" i="1" dirty="0" smtClean="0"/>
              <a:t>so what has it been about</a:t>
            </a:r>
          </a:p>
          <a:p>
            <a:r>
              <a:rPr lang="en-US" sz="2400" b="1" i="1" dirty="0" smtClean="0"/>
              <a:t>	this life</a:t>
            </a:r>
          </a:p>
          <a:p>
            <a:r>
              <a:rPr lang="en-US" sz="2400" b="1" i="1" dirty="0" smtClean="0"/>
              <a:t>	that sometimes passed us by</a:t>
            </a:r>
          </a:p>
          <a:p>
            <a:r>
              <a:rPr lang="en-US" sz="2400" b="1" i="1" dirty="0" smtClean="0"/>
              <a:t>at the gate of our possibility</a:t>
            </a:r>
          </a:p>
          <a:p>
            <a:r>
              <a:rPr lang="en-US" sz="2400" b="1" i="1" dirty="0" smtClean="0"/>
              <a:t>	</a:t>
            </a:r>
          </a:p>
          <a:p>
            <a:r>
              <a:rPr lang="en-US" sz="2400" b="1" i="1" dirty="0" smtClean="0"/>
              <a:t>	while we hesitated </a:t>
            </a:r>
          </a:p>
          <a:p>
            <a:r>
              <a:rPr lang="en-US" sz="2400" b="1" i="1" dirty="0" smtClean="0"/>
              <a:t>	on the threshold</a:t>
            </a:r>
          </a:p>
          <a:p>
            <a:r>
              <a:rPr lang="en-US" sz="2400" b="1" i="1" dirty="0" smtClean="0"/>
              <a:t>	afraid to venture </a:t>
            </a:r>
          </a:p>
          <a:p>
            <a:r>
              <a:rPr lang="en-US" sz="2400" b="1" i="1" dirty="0" smtClean="0"/>
              <a:t>	along the twisted path</a:t>
            </a:r>
          </a:p>
          <a:p>
            <a:r>
              <a:rPr lang="en-US" sz="2400" b="1" i="1" dirty="0" smtClean="0"/>
              <a:t>	out into the unknown road</a:t>
            </a:r>
          </a:p>
          <a:p>
            <a:r>
              <a:rPr lang="en-US" sz="2400" b="1" i="1" dirty="0" smtClean="0"/>
              <a:t>	that would take us</a:t>
            </a:r>
          </a:p>
          <a:p>
            <a:r>
              <a:rPr lang="en-US" sz="2400" b="1" i="1" dirty="0" smtClean="0"/>
              <a:t>	we know not where</a:t>
            </a:r>
          </a:p>
          <a:p>
            <a:endParaRPr lang="en-US" sz="2400" b="1" i="1" dirty="0" smtClean="0"/>
          </a:p>
          <a:p>
            <a:r>
              <a:rPr lang="en-US" sz="2400" b="1" i="1" dirty="0" smtClean="0"/>
              <a:t>	can we endure </a:t>
            </a:r>
          </a:p>
          <a:p>
            <a:r>
              <a:rPr lang="en-US" sz="2400" b="1" i="1" dirty="0" smtClean="0"/>
              <a:t>	to know not where</a:t>
            </a:r>
          </a:p>
          <a:p>
            <a:r>
              <a:rPr lang="en-US" sz="2400" b="1" i="1" dirty="0" smtClean="0"/>
              <a:t>	and set out even so</a:t>
            </a:r>
          </a:p>
          <a:p>
            <a:r>
              <a:rPr lang="en-US" sz="2400" b="1" i="1" dirty="0" smtClean="0"/>
              <a:t>		--Mary Horn, OP</a:t>
            </a:r>
            <a:endParaRPr lang="en-US" sz="2400" b="1" dirty="0"/>
          </a:p>
        </p:txBody>
      </p:sp>
      <p:pic>
        <p:nvPicPr>
          <p:cNvPr id="8" name="Picture 4"/>
          <p:cNvPicPr>
            <a:picLocks noChangeAspect="1" noChangeArrowheads="1"/>
          </p:cNvPicPr>
          <p:nvPr/>
        </p:nvPicPr>
        <p:blipFill>
          <a:blip r:embed="rId4" cstate="print"/>
          <a:srcRect r="12727"/>
          <a:stretch>
            <a:fillRect/>
          </a:stretch>
        </p:blipFill>
        <p:spPr bwMode="auto">
          <a:xfrm>
            <a:off x="5486400" y="2514600"/>
            <a:ext cx="3657600" cy="2794000"/>
          </a:xfrm>
          <a:prstGeom prst="rect">
            <a:avLst/>
          </a:prstGeom>
          <a:noFill/>
          <a:ln w="9525">
            <a:noFill/>
            <a:miter lim="800000"/>
            <a:headEnd/>
            <a:tailEnd/>
          </a:ln>
        </p:spPr>
      </p:pic>
    </p:spTree>
    <p:extLst>
      <p:ext uri="{BB962C8B-B14F-4D97-AF65-F5344CB8AC3E}">
        <p14:creationId xmlns:p14="http://schemas.microsoft.com/office/powerpoint/2010/main" val="3817037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550" y="1261323"/>
            <a:ext cx="6587231" cy="468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951684"/>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smtClean="0"/>
              <a:t>Day 7 “God saw everything that God had made, and indeed, it was very good” (Gen 1:31)</a:t>
            </a:r>
            <a:endParaRPr lang="en-US" sz="2800" dirty="0"/>
          </a:p>
        </p:txBody>
      </p:sp>
      <p:sp>
        <p:nvSpPr>
          <p:cNvPr id="5" name="TextBox 4"/>
          <p:cNvSpPr txBox="1"/>
          <p:nvPr/>
        </p:nvSpPr>
        <p:spPr>
          <a:xfrm>
            <a:off x="7114277" y="6429290"/>
            <a:ext cx="1827744" cy="338554"/>
          </a:xfrm>
          <a:prstGeom prst="rect">
            <a:avLst/>
          </a:prstGeom>
          <a:noFill/>
        </p:spPr>
        <p:txBody>
          <a:bodyPr wrap="none" rtlCol="0">
            <a:spAutoFit/>
          </a:bodyPr>
          <a:lstStyle/>
          <a:p>
            <a:r>
              <a:rPr lang="en-US" sz="1600" dirty="0" smtClean="0"/>
              <a:t>Mary Southard, CSJ</a:t>
            </a:r>
            <a:endParaRPr lang="en-US" sz="1600" dirty="0"/>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876" y="1352027"/>
            <a:ext cx="3986000" cy="550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013127"/>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xfrm>
            <a:off x="722313" y="4406900"/>
            <a:ext cx="7772400" cy="400110"/>
          </a:xfrm>
        </p:spPr>
        <p:txBody>
          <a:bodyPr/>
          <a:lstStyle/>
          <a:p>
            <a:endParaRPr lang="en-US" sz="2000" dirty="0"/>
          </a:p>
        </p:txBody>
      </p:sp>
      <p:sp>
        <p:nvSpPr>
          <p:cNvPr id="5" name="Text Placeholder 4"/>
          <p:cNvSpPr>
            <a:spLocks noGrp="1"/>
          </p:cNvSpPr>
          <p:nvPr>
            <p:ph type="body" idx="1"/>
          </p:nvPr>
        </p:nvSpPr>
        <p:spPr>
          <a:xfrm>
            <a:off x="5273336" y="2956264"/>
            <a:ext cx="3657600" cy="2365036"/>
          </a:xfrm>
        </p:spPr>
        <p:txBody>
          <a:bodyPr>
            <a:normAutofit fontScale="55000" lnSpcReduction="20000"/>
          </a:bodyPr>
          <a:lstStyle/>
          <a:p>
            <a:pPr algn="ctr"/>
            <a:r>
              <a:rPr lang="en-US" sz="3600" b="1" dirty="0"/>
              <a:t>For Reflection / Discussion: </a:t>
            </a:r>
            <a:endParaRPr lang="en-US" sz="3600" b="1" dirty="0" smtClean="0"/>
          </a:p>
          <a:p>
            <a:pPr algn="ctr"/>
            <a:endParaRPr lang="en-US" sz="3600" b="1" dirty="0" smtClean="0"/>
          </a:p>
          <a:p>
            <a:pPr algn="ctr"/>
            <a:r>
              <a:rPr lang="en-US" sz="3600" b="1" dirty="0" smtClean="0"/>
              <a:t>How </a:t>
            </a:r>
            <a:r>
              <a:rPr lang="en-US" sz="3600" b="1" dirty="0"/>
              <a:t>is the Spirit leading us into the next moment of our mission to preach the gospel of mercy?</a:t>
            </a:r>
          </a:p>
          <a:p>
            <a:pPr algn="ctr"/>
            <a:endParaRPr lang="en-US" sz="3600" dirty="0" smtClean="0">
              <a:solidFill>
                <a:schemeClr val="tx2"/>
              </a:solidFill>
            </a:endParaRPr>
          </a:p>
          <a:p>
            <a:pPr algn="ctr"/>
            <a:r>
              <a:rPr lang="en-US" sz="3200" dirty="0" smtClean="0"/>
              <a:t> </a:t>
            </a:r>
            <a:endParaRPr lang="en-US" dirty="0"/>
          </a:p>
        </p:txBody>
      </p:sp>
      <p:sp>
        <p:nvSpPr>
          <p:cNvPr id="50180" name="Rectangle 4"/>
          <p:cNvSpPr>
            <a:spLocks noChangeArrowheads="1"/>
          </p:cNvSpPr>
          <p:nvPr/>
        </p:nvSpPr>
        <p:spPr bwMode="auto">
          <a:xfrm>
            <a:off x="5105400" y="6461125"/>
            <a:ext cx="1658937" cy="396875"/>
          </a:xfrm>
          <a:prstGeom prst="rect">
            <a:avLst/>
          </a:prstGeom>
          <a:noFill/>
          <a:ln w="9525">
            <a:noFill/>
            <a:miter lim="800000"/>
            <a:headEnd/>
            <a:tailEnd/>
          </a:ln>
          <a:effectLst/>
        </p:spPr>
        <p:txBody>
          <a:bodyPr wrap="none">
            <a:spAutoFit/>
          </a:bodyPr>
          <a:lstStyle/>
          <a:p>
            <a:r>
              <a:rPr lang="en-US" sz="2000" dirty="0">
                <a:solidFill>
                  <a:schemeClr val="tx2"/>
                </a:solidFill>
              </a:rPr>
              <a:t>Lucy D’Souza</a:t>
            </a:r>
          </a:p>
        </p:txBody>
      </p:sp>
      <p:pic>
        <p:nvPicPr>
          <p:cNvPr id="6" name="Picture 2"/>
          <p:cNvPicPr>
            <a:picLocks noChangeAspect="1" noChangeArrowheads="1"/>
          </p:cNvPicPr>
          <p:nvPr/>
        </p:nvPicPr>
        <p:blipFill>
          <a:blip r:embed="rId3" cstate="print"/>
          <a:srcRect/>
          <a:stretch>
            <a:fillRect/>
          </a:stretch>
        </p:blipFill>
        <p:spPr bwMode="auto">
          <a:xfrm>
            <a:off x="457200" y="390939"/>
            <a:ext cx="4648200" cy="6467061"/>
          </a:xfrm>
          <a:prstGeom prst="rect">
            <a:avLst/>
          </a:prstGeom>
          <a:noFill/>
          <a:ln w="9525">
            <a:noFill/>
            <a:miter lim="800000"/>
            <a:headEnd/>
            <a:tailEnd/>
          </a:ln>
          <a:effectLst/>
        </p:spPr>
      </p:pic>
    </p:spTree>
    <p:extLst>
      <p:ext uri="{BB962C8B-B14F-4D97-AF65-F5344CB8AC3E}">
        <p14:creationId xmlns:p14="http://schemas.microsoft.com/office/powerpoint/2010/main" val="55133357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147" name="Picture 3"/>
          <p:cNvPicPr>
            <a:picLocks noGrp="1" noChangeAspect="1" noChangeArrowheads="1"/>
          </p:cNvPicPr>
          <p:nvPr>
            <p:ph sz="quarter" idx="4294967295"/>
          </p:nvPr>
        </p:nvPicPr>
        <p:blipFill>
          <a:blip r:embed="rId2" cstate="email">
            <a:extLst>
              <a:ext uri="{28A0092B-C50C-407E-A947-70E740481C1C}">
                <a14:useLocalDpi xmlns:a14="http://schemas.microsoft.com/office/drawing/2010/main" val="0"/>
              </a:ext>
            </a:extLst>
          </a:blip>
          <a:srcRect/>
          <a:stretch>
            <a:fillRect/>
          </a:stretch>
        </p:blipFill>
        <p:spPr bwMode="auto">
          <a:xfrm>
            <a:off x="4235450" y="2025650"/>
            <a:ext cx="49085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3133816" y="228600"/>
            <a:ext cx="6010183" cy="990600"/>
          </a:xfrm>
        </p:spPr>
        <p:txBody>
          <a:bodyPr/>
          <a:lstStyle/>
          <a:p>
            <a:r>
              <a:rPr lang="en-US" dirty="0" smtClean="0">
                <a:solidFill>
                  <a:schemeClr val="tx1"/>
                </a:solidFill>
              </a:rPr>
              <a:t>Peter</a:t>
            </a:r>
            <a:endParaRPr lang="en-US" dirty="0">
              <a:solidFill>
                <a:schemeClr val="tx1"/>
              </a:solidFill>
            </a:endParaRPr>
          </a:p>
        </p:txBody>
      </p:sp>
      <p:sp>
        <p:nvSpPr>
          <p:cNvPr id="4" name="TextBox 3"/>
          <p:cNvSpPr txBox="1"/>
          <p:nvPr/>
        </p:nvSpPr>
        <p:spPr>
          <a:xfrm>
            <a:off x="990600" y="1561085"/>
            <a:ext cx="1470758" cy="369332"/>
          </a:xfrm>
          <a:prstGeom prst="rect">
            <a:avLst/>
          </a:prstGeom>
          <a:noFill/>
        </p:spPr>
        <p:txBody>
          <a:bodyPr wrap="square" rtlCol="0">
            <a:spAutoFit/>
          </a:bodyPr>
          <a:lstStyle/>
          <a:p>
            <a:r>
              <a:rPr lang="en-US" dirty="0" smtClean="0"/>
              <a:t>Luke 5:1-11</a:t>
            </a:r>
            <a:endParaRPr lang="en-US" dirty="0"/>
          </a:p>
        </p:txBody>
      </p:sp>
      <p:sp>
        <p:nvSpPr>
          <p:cNvPr id="5" name="TextBox 4"/>
          <p:cNvSpPr txBox="1"/>
          <p:nvPr/>
        </p:nvSpPr>
        <p:spPr>
          <a:xfrm>
            <a:off x="7486066" y="1656499"/>
            <a:ext cx="1207575" cy="369332"/>
          </a:xfrm>
          <a:prstGeom prst="rect">
            <a:avLst/>
          </a:prstGeom>
          <a:noFill/>
        </p:spPr>
        <p:txBody>
          <a:bodyPr wrap="none" rtlCol="0">
            <a:spAutoFit/>
          </a:bodyPr>
          <a:lstStyle/>
          <a:p>
            <a:r>
              <a:rPr lang="en-US" dirty="0" smtClean="0"/>
              <a:t>Luke 22:62</a:t>
            </a:r>
            <a:endParaRPr lang="en-US" dirty="0"/>
          </a:p>
        </p:txBody>
      </p:sp>
      <p:sp>
        <p:nvSpPr>
          <p:cNvPr id="3" name="TextBox 2"/>
          <p:cNvSpPr txBox="1"/>
          <p:nvPr/>
        </p:nvSpPr>
        <p:spPr>
          <a:xfrm>
            <a:off x="6809643" y="6550223"/>
            <a:ext cx="2334357" cy="307777"/>
          </a:xfrm>
          <a:prstGeom prst="rect">
            <a:avLst/>
          </a:prstGeom>
          <a:noFill/>
        </p:spPr>
        <p:txBody>
          <a:bodyPr wrap="none" rtlCol="0">
            <a:spAutoFit/>
          </a:bodyPr>
          <a:lstStyle/>
          <a:p>
            <a:r>
              <a:rPr lang="en-US" sz="1400" dirty="0" smtClean="0"/>
              <a:t>Rembrandt, </a:t>
            </a:r>
            <a:r>
              <a:rPr lang="en-US" sz="1400" i="1" dirty="0" smtClean="0"/>
              <a:t>Peter Denies Christ</a:t>
            </a:r>
            <a:endParaRPr lang="en-US" sz="1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5831"/>
            <a:ext cx="4278377" cy="373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3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anim calcmode="lin" valueType="num">
                                      <p:cBhvr>
                                        <p:cTn id="8" dur="1000" fill="hold"/>
                                        <p:tgtEl>
                                          <p:spTgt spid="6147"/>
                                        </p:tgtEl>
                                        <p:attrNameLst>
                                          <p:attrName>ppt_x</p:attrName>
                                        </p:attrNameLst>
                                      </p:cBhvr>
                                      <p:tavLst>
                                        <p:tav tm="0">
                                          <p:val>
                                            <p:strVal val="#ppt_x"/>
                                          </p:val>
                                        </p:tav>
                                        <p:tav tm="100000">
                                          <p:val>
                                            <p:strVal val="#ppt_x"/>
                                          </p:val>
                                        </p:tav>
                                      </p:tavLst>
                                    </p:anim>
                                    <p:anim calcmode="lin" valueType="num">
                                      <p:cBhvr>
                                        <p:cTn id="9"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5662</TotalTime>
  <Words>2175</Words>
  <Application>Microsoft Office PowerPoint</Application>
  <PresentationFormat>On-screen Show (4:3)</PresentationFormat>
  <Paragraphs>333</Paragraphs>
  <Slides>80</Slides>
  <Notes>14</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Median</vt:lpstr>
      <vt:lpstr>Perfectae caritatis: Sent to preach  the gospel of Mercy </vt:lpstr>
      <vt:lpstr>Perfectae Caritatis, 1965</vt:lpstr>
      <vt:lpstr>“Let yourself be mercy’d”</vt:lpstr>
      <vt:lpstr>PowerPoint Presentation</vt:lpstr>
      <vt:lpstr>PowerPoint Presentation</vt:lpstr>
      <vt:lpstr>PowerPoint Presentation</vt:lpstr>
      <vt:lpstr>PowerPoint Presentation</vt:lpstr>
      <vt:lpstr>Day 7 “God saw everything that God had made, and indeed, it was very good” (Gen 1:31)</vt:lpstr>
      <vt:lpstr>Peter</vt:lpstr>
      <vt:lpstr>Luke 7:36-50</vt:lpstr>
      <vt:lpstr>An Image of Christ</vt:lpstr>
      <vt:lpstr>For Reflection:</vt:lpstr>
      <vt:lpstr>PowerPoint Presentation</vt:lpstr>
      <vt:lpstr>PowerPoint Presentation</vt:lpstr>
      <vt:lpstr>“Jesus, Remember me when you come into your Kingdom” (Luke 23:42)</vt:lpstr>
      <vt:lpstr>“you have helped your servant Israel  in remembrance of your mercy” (1:54)</vt:lpstr>
      <vt:lpstr>PowerPoint Presentation</vt:lpstr>
      <vt:lpstr>PowerPoint Presentation</vt:lpstr>
      <vt:lpstr>“Filling the hungry with good things” (Lk 1:53)</vt:lpstr>
      <vt:lpstr>“Come, eat of my bread” Prov 9:5</vt:lpstr>
      <vt:lpstr>PowerPoint Presentation</vt:lpstr>
      <vt:lpstr>PowerPoint Presentation</vt:lpstr>
      <vt:lpstr>Judith</vt:lpstr>
      <vt:lpstr> Jael </vt:lpstr>
      <vt:lpstr>PowerPoint Presentation</vt:lpstr>
      <vt:lpstr>“Do this in remembrance of me” (Lk 22:19)</vt:lpstr>
      <vt:lpstr>Remembering &amp; Proclaiming (Luke 24:6-8)</vt:lpstr>
      <vt:lpstr>PowerPoint Presentation</vt:lpstr>
      <vt:lpstr>PowerPoint Presentation</vt:lpstr>
      <vt:lpstr>For Reflection / Discussion: </vt:lpstr>
      <vt:lpstr>III. God’s Justice/Mercy</vt:lpstr>
      <vt:lpstr>PowerPoint Presentation</vt:lpstr>
      <vt:lpstr>PowerPoint Presentation</vt:lpstr>
      <vt:lpstr>Luke 10:25-37</vt:lpstr>
      <vt:lpstr>“Be merciful, just as your God is merciful” (6:36)</vt:lpstr>
      <vt:lpstr>“formation of the heart”   Pope Benedict XVI  Deus Caritas Est (#31)</vt:lpstr>
      <vt:lpstr>Luke 16:19-31</vt:lpstr>
      <vt:lpstr>The rich man … he looked up and saw Abraham far away with Lazarus   by his side (ἐν τοῖς κόλποις αὐτοῦ).  He called out, ‘Father Abraham, have mercy on me.” </vt:lpstr>
      <vt:lpstr>PowerPoint Presentation</vt:lpstr>
      <vt:lpstr>Isa 49:16</vt:lpstr>
      <vt:lpstr>For Reflection/Discussion</vt:lpstr>
      <vt:lpstr>IV. Praying for Mercy, ἐλέησόν με</vt:lpstr>
      <vt:lpstr>I thank you . . .  I am not like [others]. . .  I fast . . .  I pay [tithes]. . .</vt:lpstr>
      <vt:lpstr>Prayer for Mercy – Luke 18:9-14</vt:lpstr>
      <vt:lpstr>Luke 18:1-8</vt:lpstr>
      <vt:lpstr>For Reflection / Discussion: </vt:lpstr>
      <vt:lpstr>V. Our Dominican Tradition of Mercy</vt:lpstr>
      <vt:lpstr>St. Dominic</vt:lpstr>
      <vt:lpstr>St. Thomas Aquinas</vt:lpstr>
      <vt:lpstr>“If I were wholly inflamed with the fire of divine love, would I not then, with a burning heart, beseech my Creator, the truly merciful One, to show mercy to all my brothers and sisters?’”</vt:lpstr>
      <vt:lpstr>For Reflection / Discussion: </vt:lpstr>
      <vt:lpstr>VI. Continuing our Mission of Preaching the Gospel of Mercy </vt:lpstr>
      <vt:lpstr>PowerPoint Presentation</vt:lpstr>
      <vt:lpstr>PowerPoint Presentation</vt:lpstr>
      <vt:lpstr>PowerPoint Presentation</vt:lpstr>
      <vt:lpstr>PowerPoint Presentation</vt:lpstr>
      <vt:lpstr>Luke 13:20-21</vt:lpstr>
      <vt:lpstr>PowerPoint Presentation</vt:lpstr>
      <vt:lpstr>PowerPoint Presentation</vt:lpstr>
      <vt:lpstr>Vitalia – catacomb of San Gennaro, Naples (287-303) </vt:lpstr>
      <vt:lpstr>Stepping out on the Word of God</vt:lpstr>
      <vt:lpstr>Claiming the Power of the Spirit (John 20:19-23)</vt:lpstr>
      <vt:lpstr>PowerPoint Presentation</vt:lpstr>
      <vt:lpstr>Ezek 37:5</vt:lpstr>
      <vt:lpstr>From Fear and Woundedness to Peace &amp; Mission </vt:lpstr>
      <vt:lpstr>“If you forgive the sins of any, they are forgiven them; whomever you hold are held fast.”  NOT: if you retain   [the sins of] any, they are retained.”   </vt:lpstr>
      <vt:lpstr>Read 20:23 in light of</vt:lpstr>
      <vt:lpstr>Thea Bowman, FSPA</vt:lpstr>
      <vt:lpstr>PowerPoint Presentation</vt:lpstr>
      <vt:lpstr>PowerPoint Presentation</vt:lpstr>
      <vt:lpstr>John 21:15-19</vt:lpstr>
      <vt:lpstr>PowerPoint Presentation</vt:lpstr>
      <vt:lpstr>PowerPoint Presentation</vt:lpstr>
      <vt:lpstr>PowerPoint Presentation</vt:lpstr>
      <vt:lpstr>Contemplation</vt:lpstr>
      <vt:lpstr>Remembering: Study Scripture &amp; Tradition</vt:lpstr>
      <vt:lpstr>Obedience, Common Life,    Communion with all of the Cosmos</vt:lpstr>
      <vt:lpstr>light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for Ascension Executive Ministry Leadership Formation</dc:title>
  <dc:creator>Richard Mauney</dc:creator>
  <cp:lastModifiedBy>barbara reid</cp:lastModifiedBy>
  <cp:revision>129</cp:revision>
  <cp:lastPrinted>2016-04-15T15:45:05Z</cp:lastPrinted>
  <dcterms:created xsi:type="dcterms:W3CDTF">2016-01-20T14:59:34Z</dcterms:created>
  <dcterms:modified xsi:type="dcterms:W3CDTF">2016-05-02T21:42:51Z</dcterms:modified>
</cp:coreProperties>
</file>