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0" r:id="rId2"/>
  </p:sldMasterIdLst>
  <p:notesMasterIdLst>
    <p:notesMasterId r:id="rId29"/>
  </p:notesMasterIdLst>
  <p:sldIdLst>
    <p:sldId id="257" r:id="rId3"/>
    <p:sldId id="289" r:id="rId4"/>
    <p:sldId id="290" r:id="rId5"/>
    <p:sldId id="291" r:id="rId6"/>
    <p:sldId id="292" r:id="rId7"/>
    <p:sldId id="268" r:id="rId8"/>
    <p:sldId id="270" r:id="rId9"/>
    <p:sldId id="293" r:id="rId10"/>
    <p:sldId id="286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56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89" d="100"/>
          <a:sy n="89" d="100"/>
        </p:scale>
        <p:origin x="-250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CF25C-5B7C-47FE-BC1F-06E6EA22E000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BAAAE-B6D4-4E55-B001-5F4F29FAE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79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24DF58B-1127-489D-AF92-93337DE335BE}" type="slidenum">
              <a:rPr lang="en-US" altLang="en-US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26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330FE8A-A751-4182-A012-17F98D197C60}" type="slidenum">
              <a:rPr lang="en-US" altLang="en-US">
                <a:latin typeface="Calibri" panose="020F0502020204030204" pitchFamily="34" charset="0"/>
              </a:rPr>
              <a:pPr/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51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E0E45CB-7DDB-46F4-A926-1819090B2415}" type="slidenum">
              <a:rPr lang="en-US" altLang="en-US">
                <a:latin typeface="Calibri" panose="020F0502020204030204" pitchFamily="34" charset="0"/>
              </a:rPr>
              <a:pPr/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8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42C39F-CD2E-4E89-ADFE-2CE36CC975A7}" type="slidenum">
              <a:rPr lang="en-US" altLang="en-US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996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6D957A-A54D-4A58-931B-2E942AA9528A}" type="slidenum">
              <a:rPr lang="en-US" altLang="en-US">
                <a:latin typeface="Calibri" panose="020F0502020204030204" pitchFamily="34" charset="0"/>
              </a:rPr>
              <a:pPr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17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C964AE-DDCE-4F52-A394-18065D129B72}" type="slidenum">
              <a:rPr lang="en-US" altLang="en-US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791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7893DA-746C-4D55-AE0A-F21E7856C45A}" type="slidenum">
              <a:rPr lang="en-US" altLang="en-US">
                <a:latin typeface="Calibri" panose="020F0502020204030204" pitchFamily="34" charset="0"/>
              </a:rPr>
              <a:pPr/>
              <a:t>23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31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0DD2A48-249A-4AA5-858A-BE2F7A33C6F5}" type="slidenum">
              <a:rPr lang="en-US" altLang="en-US">
                <a:latin typeface="Calibri" panose="020F0502020204030204" pitchFamily="34" charset="0"/>
              </a:rPr>
              <a:pPr/>
              <a:t>24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19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316586-D24C-47B0-8477-65C39FDC23F4}" type="slidenum">
              <a:rPr lang="en-US" altLang="en-US">
                <a:latin typeface="Calibri" panose="020F0502020204030204" pitchFamily="34" charset="0"/>
              </a:rPr>
              <a:pPr/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6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5378CB-D06B-450B-8323-E297832C9514}" type="slidenum">
              <a:rPr lang="en-US" altLang="en-US">
                <a:latin typeface="Calibri" panose="020F0502020204030204" pitchFamily="34" charset="0"/>
              </a:rPr>
              <a:pPr/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1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A6531BD-A26F-4F25-A0BF-4851C4A66AAC}" type="slidenum">
              <a:rPr lang="en-US" altLang="en-US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935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E25288F-D36E-4F2A-8509-C21B5799D572}" type="slidenum">
              <a:rPr lang="en-US" altLang="en-US">
                <a:latin typeface="Calibri" panose="020F0502020204030204" pitchFamily="34" charset="0"/>
              </a:rPr>
              <a:pPr/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01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D52FEB4-70E9-4A4F-863C-E12DD6B78E18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69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BA61725-D1D9-4CE5-B8F8-223641CD066F}" type="slidenum">
              <a:rPr lang="en-US" altLang="en-US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298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AF5A8D-697C-40CB-BE5C-99F9B01B064C}" type="slidenum">
              <a:rPr lang="en-US" altLang="en-US">
                <a:latin typeface="Calibri" panose="020F0502020204030204" pitchFamily="34" charset="0"/>
              </a:rPr>
              <a:pPr/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46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845522-50F9-4A05-8D6A-82E72D651C8F}" type="slidenum">
              <a:rPr lang="en-US" altLang="en-US">
                <a:latin typeface="Calibri" panose="020F0502020204030204" pitchFamily="34" charset="0"/>
              </a:rPr>
              <a:pPr/>
              <a:t>17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25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4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17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2331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3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9826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23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51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12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6" y="214314"/>
            <a:ext cx="10405532" cy="59182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E9EA3A-4B53-43E8-92AD-392913310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901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340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94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08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720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50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3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26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07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42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20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34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3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8015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50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4006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7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253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1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28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8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4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7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4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80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4F3EBD-634F-427E-8468-D3780021D6EB}" type="datetimeFigureOut">
              <a:rPr lang="en-US" smtClean="0"/>
              <a:t>10/25/2016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8D0DB80-4D9C-4FBE-A766-540038CD7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776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2.gif"/><Relationship Id="rId7" Type="http://schemas.openxmlformats.org/officeDocument/2006/relationships/image" Target="../media/image54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7.jpg"/><Relationship Id="rId3" Type="http://schemas.openxmlformats.org/officeDocument/2006/relationships/image" Target="../media/image42.gif"/><Relationship Id="rId7" Type="http://schemas.openxmlformats.org/officeDocument/2006/relationships/image" Target="../media/image62.jp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11" Type="http://schemas.openxmlformats.org/officeDocument/2006/relationships/hyperlink" Target="https://www.google.com/url?sa=i&amp;rct=j&amp;q=&amp;esrc=s&amp;source=images&amp;cd=&amp;cad=rja&amp;uact=8&amp;ved=0ahUKEwiXztugnZbNAhVMeFIKHVclAyMQjRwIBw&amp;url=https://opreach.org/tag/dominican-sisters/&amp;bvm=bv.123664746,d.aXo&amp;psig=AFQjCNFj9adky7lRcldVs7xIr0SdcVqLXQ&amp;ust=1465399414232561" TargetMode="External"/><Relationship Id="rId5" Type="http://schemas.openxmlformats.org/officeDocument/2006/relationships/image" Target="../media/image60.jpg"/><Relationship Id="rId15" Type="http://schemas.openxmlformats.org/officeDocument/2006/relationships/image" Target="../media/image24.jpg"/><Relationship Id="rId10" Type="http://schemas.openxmlformats.org/officeDocument/2006/relationships/image" Target="../media/image65.jpeg"/><Relationship Id="rId4" Type="http://schemas.openxmlformats.org/officeDocument/2006/relationships/image" Target="../media/image59.jpg"/><Relationship Id="rId9" Type="http://schemas.openxmlformats.org/officeDocument/2006/relationships/image" Target="../media/image64.jpg"/><Relationship Id="rId1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79.jpg"/><Relationship Id="rId18" Type="http://schemas.openxmlformats.org/officeDocument/2006/relationships/image" Target="../media/image84.jpg"/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12" Type="http://schemas.microsoft.com/office/2007/relationships/hdphoto" Target="../media/hdphoto2.wdp"/><Relationship Id="rId17" Type="http://schemas.openxmlformats.org/officeDocument/2006/relationships/image" Target="../media/image83.jpg"/><Relationship Id="rId2" Type="http://schemas.openxmlformats.org/officeDocument/2006/relationships/image" Target="../media/image69.jpe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3.jpg"/><Relationship Id="rId11" Type="http://schemas.openxmlformats.org/officeDocument/2006/relationships/image" Target="../media/image78.png"/><Relationship Id="rId5" Type="http://schemas.openxmlformats.org/officeDocument/2006/relationships/image" Target="../media/image72.jpg"/><Relationship Id="rId15" Type="http://schemas.openxmlformats.org/officeDocument/2006/relationships/image" Target="../media/image81.jpeg"/><Relationship Id="rId10" Type="http://schemas.openxmlformats.org/officeDocument/2006/relationships/image" Target="../media/image77.jpeg"/><Relationship Id="rId19" Type="http://schemas.openxmlformats.org/officeDocument/2006/relationships/image" Target="../media/image85.jpeg"/><Relationship Id="rId4" Type="http://schemas.openxmlformats.org/officeDocument/2006/relationships/image" Target="../media/image71.jpg"/><Relationship Id="rId9" Type="http://schemas.openxmlformats.org/officeDocument/2006/relationships/image" Target="../media/image76.jpeg"/><Relationship Id="rId1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rthmama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.m4a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62" y="1580920"/>
            <a:ext cx="10058400" cy="34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41376" y="-35543"/>
            <a:ext cx="8534400" cy="150706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DOMINICANS ARE IN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3354389" y="1600200"/>
            <a:ext cx="6021387" cy="4114800"/>
          </a:xfrm>
        </p:spPr>
        <p:txBody>
          <a:bodyPr>
            <a:normAutofit fontScale="77500" lnSpcReduction="20000"/>
          </a:bodyPr>
          <a:lstStyle/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NORTH AMERICA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	Canada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		United States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CENTRAL AMERICA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Costa Rica	     México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	El Salvador	     Nicaragua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	Guatemala     Panamá</a:t>
            </a:r>
          </a:p>
          <a:p>
            <a:pPr marL="548640" indent="-411480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s-AR" sz="3200" b="1" dirty="0">
                <a:latin typeface="Arial" panose="020B0604020202020204" pitchFamily="34" charset="0"/>
                <a:cs typeface="Arial" panose="020B0604020202020204" pitchFamily="34" charset="0"/>
              </a:rPr>
              <a:t>	Honduras         </a:t>
            </a:r>
            <a:r>
              <a:rPr lang="es-A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Belize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6" descr="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6281738"/>
            <a:ext cx="7556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564" y="1471524"/>
            <a:ext cx="3248766" cy="195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905" y="4074385"/>
            <a:ext cx="2940337" cy="220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4258" y="3618001"/>
            <a:ext cx="3297649" cy="24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6539" y="826265"/>
            <a:ext cx="4273119" cy="2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264931"/>
      </p:ext>
    </p:extLst>
  </p:cSld>
  <p:clrMapOvr>
    <a:masterClrMapping/>
  </p:clrMapOvr>
  <p:transition spd="slow" advTm="144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874" y="4575865"/>
            <a:ext cx="5903042" cy="204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vietnam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99" y="4724409"/>
            <a:ext cx="3836988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32618"/>
            <a:ext cx="8534400" cy="150706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DOMINICANS ARE IN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8796" y="163840"/>
            <a:ext cx="4257895" cy="237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8648" y="1148101"/>
            <a:ext cx="77739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/>
          <a:lstStyle/>
          <a:p>
            <a:pPr marL="342855" indent="-342855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3100" b="1" kern="0" dirty="0">
                <a:latin typeface="Arial" panose="020B0604020202020204" pitchFamily="34" charset="0"/>
                <a:cs typeface="Arial" panose="020B0604020202020204" pitchFamily="34" charset="0"/>
              </a:rPr>
              <a:t>THE FAR EAST</a:t>
            </a:r>
          </a:p>
          <a:p>
            <a:pPr marL="342855" indent="-342855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3100" b="1" kern="0" dirty="0">
                <a:latin typeface="Arial" panose="020B0604020202020204" pitchFamily="34" charset="0"/>
                <a:cs typeface="Arial" panose="020B0604020202020204" pitchFamily="34" charset="0"/>
              </a:rPr>
              <a:t>	Cambodia/Thailand	China</a:t>
            </a:r>
          </a:p>
          <a:p>
            <a:pPr marL="342855" indent="-342855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3100" b="1" kern="0" dirty="0">
                <a:latin typeface="Arial" panose="020B0604020202020204" pitchFamily="34" charset="0"/>
                <a:cs typeface="Arial" panose="020B0604020202020204" pitchFamily="34" charset="0"/>
              </a:rPr>
              <a:t>	Hong Kong	Indonesia    Japan	  </a:t>
            </a:r>
          </a:p>
          <a:p>
            <a:pPr marL="342855" indent="-342855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3100" b="1" kern="0" dirty="0">
                <a:latin typeface="Arial" panose="020B0604020202020204" pitchFamily="34" charset="0"/>
                <a:cs typeface="Arial" panose="020B0604020202020204" pitchFamily="34" charset="0"/>
              </a:rPr>
              <a:t>   North Korea   	Philippines</a:t>
            </a:r>
          </a:p>
          <a:p>
            <a:pPr marL="342855" indent="-342855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3100" b="1" kern="0" dirty="0">
                <a:latin typeface="Arial" panose="020B0604020202020204" pitchFamily="34" charset="0"/>
                <a:cs typeface="Arial" panose="020B0604020202020204" pitchFamily="34" charset="0"/>
              </a:rPr>
              <a:t>  South Korea     	Vietnam</a:t>
            </a:r>
          </a:p>
          <a:p>
            <a:pPr marL="342855" indent="-342855">
              <a:spcBef>
                <a:spcPct val="20000"/>
              </a:spcBef>
              <a:buClr>
                <a:schemeClr val="folHlink"/>
              </a:buClr>
              <a:buSzPct val="60000"/>
              <a:defRPr/>
            </a:pPr>
            <a:r>
              <a:rPr lang="en-US" sz="3100" b="1" kern="0" dirty="0">
                <a:latin typeface="Arial" panose="020B0604020202020204" pitchFamily="34" charset="0"/>
                <a:cs typeface="Arial" panose="020B0604020202020204" pitchFamily="34" charset="0"/>
              </a:rPr>
              <a:t>  Taiwan	</a:t>
            </a:r>
            <a:r>
              <a:rPr lang="en-US" sz="31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31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93" y="2570699"/>
            <a:ext cx="1907133" cy="2069240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3"/>
          <a:stretch/>
        </p:blipFill>
        <p:spPr>
          <a:xfrm>
            <a:off x="6659602" y="2688265"/>
            <a:ext cx="2167393" cy="195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13207"/>
      </p:ext>
    </p:extLst>
  </p:cSld>
  <p:clrMapOvr>
    <a:masterClrMapping/>
  </p:clrMapOvr>
  <p:transition spd="slow" advTm="15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40993" y="5822"/>
            <a:ext cx="8534400" cy="150706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DOMINICANS ARE IN</a:t>
            </a:r>
          </a:p>
        </p:txBody>
      </p:sp>
      <p:pic>
        <p:nvPicPr>
          <p:cNvPr id="29699" name="Picture 4" descr="D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31" y="3899972"/>
            <a:ext cx="762004" cy="47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 txBox="1">
            <a:spLocks noChangeArrowheads="1"/>
          </p:cNvSpPr>
          <p:nvPr/>
        </p:nvSpPr>
        <p:spPr bwMode="auto">
          <a:xfrm>
            <a:off x="540993" y="1251745"/>
            <a:ext cx="8458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s-AR" altLang="en-US" sz="3600" b="1" dirty="0"/>
              <a:t>THE CARIBBEAN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AR" altLang="en-US" sz="3600" b="1" dirty="0"/>
              <a:t>	Aruba		        Barbados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AR" altLang="en-US" sz="3600" b="1" dirty="0"/>
              <a:t>	Cuba		        </a:t>
            </a:r>
            <a:r>
              <a:rPr lang="es-AR" altLang="en-US" sz="3600" b="1" dirty="0" err="1"/>
              <a:t>Dominican</a:t>
            </a:r>
            <a:r>
              <a:rPr lang="es-AR" altLang="en-US" sz="3600" b="1" dirty="0"/>
              <a:t> </a:t>
            </a:r>
            <a:r>
              <a:rPr lang="es-AR" altLang="en-US" sz="3600" b="1" dirty="0" err="1"/>
              <a:t>Republic</a:t>
            </a:r>
            <a:r>
              <a:rPr lang="es-AR" altLang="en-US" sz="3600" b="1" dirty="0"/>
              <a:t>    Guadalupe        </a:t>
            </a:r>
            <a:r>
              <a:rPr lang="es-AR" altLang="en-US" sz="3600" b="1" dirty="0" err="1"/>
              <a:t>Haiti</a:t>
            </a:r>
            <a:r>
              <a:rPr lang="es-AR" altLang="en-US" sz="3600" b="1" dirty="0"/>
              <a:t>            </a:t>
            </a:r>
          </a:p>
          <a:p>
            <a:pPr eaLnBrk="1" hangingPunct="1"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s-AR" altLang="en-US" sz="3600" b="1" dirty="0"/>
              <a:t>   Jamaica              </a:t>
            </a:r>
            <a:r>
              <a:rPr lang="es-AR" altLang="en-US" sz="3600" b="1" dirty="0" err="1"/>
              <a:t>Martinque</a:t>
            </a:r>
            <a:r>
              <a:rPr lang="es-AR" altLang="en-US" sz="3600" b="1" dirty="0"/>
              <a:t>            Puerto Rico       Santa Lucia                    	             Trinidad-Tobago</a:t>
            </a:r>
            <a:endParaRPr lang="en-US" altLang="en-US" sz="3600" b="1" dirty="0"/>
          </a:p>
        </p:txBody>
      </p:sp>
      <p:pic>
        <p:nvPicPr>
          <p:cNvPr id="29701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7968" y="3537745"/>
            <a:ext cx="4157032" cy="311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3" y="5069995"/>
            <a:ext cx="1568323" cy="158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/>
          <a:stretch/>
        </p:blipFill>
        <p:spPr>
          <a:xfrm>
            <a:off x="6392533" y="251265"/>
            <a:ext cx="2362200" cy="17756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41" y="1634361"/>
            <a:ext cx="2819400" cy="158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08559"/>
      </p:ext>
    </p:extLst>
  </p:cSld>
  <p:clrMapOvr>
    <a:masterClrMapping/>
  </p:clrMapOvr>
  <p:transition spd="slow" advTm="1183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6735"/>
            <a:ext cx="8534400" cy="1507067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DOMINICANS ARE IN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589136" y="858045"/>
            <a:ext cx="5827713" cy="4572000"/>
          </a:xfrm>
        </p:spPr>
        <p:txBody>
          <a:bodyPr>
            <a:normAutofit/>
          </a:bodyPr>
          <a:lstStyle/>
          <a:p>
            <a:pPr eaLnBrk="1" hangingPunct="1"/>
            <a:r>
              <a:rPr lang="es-AR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AR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	Argentina	    </a:t>
            </a:r>
            <a:r>
              <a:rPr lang="es-AR" alt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  <a:endParaRPr lang="es-AR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AR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	Bolivia		        Chile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AR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	Colombia	    Ecuador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AR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	Paraguay	    Perú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AR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	Uruguay	       Venezuela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4" name="Picture 4" descr="D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87" y="6089387"/>
            <a:ext cx="525462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brazi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785" y="155081"/>
            <a:ext cx="2667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colombia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88" y="2431256"/>
            <a:ext cx="26876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1600" y="2160588"/>
            <a:ext cx="3168465" cy="237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02" y="4722243"/>
            <a:ext cx="24161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784326"/>
      </p:ext>
    </p:extLst>
  </p:cSld>
  <p:clrMapOvr>
    <a:masterClrMapping/>
  </p:clrMapOvr>
  <p:transition spd="slow" advTm="104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76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land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87765" y="4845928"/>
            <a:ext cx="2532926" cy="1900684"/>
          </a:xfrm>
          <a:prstGeom prst="ellipse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6908" y="342107"/>
            <a:ext cx="8229601" cy="12192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DOMINICANS ARE IN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814999" y="1561307"/>
            <a:ext cx="8978995" cy="4387801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s-A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Albania      Austria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Belarus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Belgium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Bosina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AR" alt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  <a:r>
              <a:rPr lang="es-AR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Denmark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Estonia         France    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Greece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Holland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Hungary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Ireland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AR" alt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Latvia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 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Lithuania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Malta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Norway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Portugal	     Rumania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Ukraine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Slovakia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Czech</a:t>
            </a:r>
            <a:r>
              <a:rPr lang="es-A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AR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4" descr="D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327775"/>
            <a:ext cx="5556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 descr="http://upload.wikimedia.org/wikipedia/commons/6/6b/Rotating_glob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0389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624" y="342107"/>
            <a:ext cx="3459067" cy="1741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485" y="2343939"/>
            <a:ext cx="2588206" cy="1941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505880"/>
      </p:ext>
    </p:extLst>
  </p:cSld>
  <p:clrMapOvr>
    <a:masterClrMapping/>
  </p:clrMapOvr>
  <p:transition spd="slow" advTm="15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077" y="317502"/>
            <a:ext cx="8229601" cy="1219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DOMINICANS ARE IN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42580" y="1085354"/>
            <a:ext cx="7932784" cy="30130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AUSTRALIA and MICRONESIA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Australia	         New Zealand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Papua New Guinea   Solomon Islands</a:t>
            </a:r>
          </a:p>
        </p:txBody>
      </p:sp>
      <p:pic>
        <p:nvPicPr>
          <p:cNvPr id="34820" name="Picture 2" descr="http://www.opeast.org.au/solomon_islands/images/S.IsVicariate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36" y="4373562"/>
            <a:ext cx="33115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http://nashvilledominican.org/img/headerimg/in_austral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459" y="2375991"/>
            <a:ext cx="3800475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82" y="458146"/>
            <a:ext cx="2971800" cy="182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0" y="3890428"/>
            <a:ext cx="4538589" cy="2604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2307" r="9858" b="5612"/>
          <a:stretch/>
        </p:blipFill>
        <p:spPr>
          <a:xfrm>
            <a:off x="5048800" y="4098429"/>
            <a:ext cx="2901942" cy="24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3525"/>
      </p:ext>
    </p:extLst>
  </p:cSld>
  <p:clrMapOvr>
    <a:masterClrMapping/>
  </p:clrMapOvr>
  <p:transition spd="slow" advTm="22163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0886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DOMINICANS ARE IN</a:t>
            </a:r>
          </a:p>
        </p:txBody>
      </p:sp>
      <p:pic>
        <p:nvPicPr>
          <p:cNvPr id="36867" name="Picture 4" descr="D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93" y="5992756"/>
            <a:ext cx="1192816" cy="73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2" descr="http://upload.wikimedia.org/wikipedia/commons/6/6b/Rotating_glob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2" y="146050"/>
            <a:ext cx="9620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3"/>
          <p:cNvSpPr txBox="1">
            <a:spLocks noChangeArrowheads="1"/>
          </p:cNvSpPr>
          <p:nvPr/>
        </p:nvSpPr>
        <p:spPr bwMode="auto">
          <a:xfrm>
            <a:off x="3227388" y="1219200"/>
            <a:ext cx="5943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2400" b="1" dirty="0"/>
              <a:t>CENTRAL ASIA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		Bangladesh	  India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		Nepal		  Pakistan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		Sri </a:t>
            </a:r>
            <a:r>
              <a:rPr lang="en-US" altLang="en-US" sz="2400" b="1" dirty="0" smtClean="0"/>
              <a:t>Lanka        Myanmar</a:t>
            </a:r>
            <a:endParaRPr lang="en-US" altLang="en-US" sz="2400" b="1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US" altLang="en-US" sz="2400" b="1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CA" altLang="en-US" sz="2400" b="1" dirty="0"/>
              <a:t>MIDDLE EAST</a:t>
            </a:r>
            <a:endParaRPr lang="en-US" altLang="en-US" sz="2400" b="1" dirty="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	Arabia Gulf	Iraq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	Israel/Palestine	Lebanon	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	Jordan		Palestine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	Syria		Turkey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r>
              <a:rPr lang="en-US" altLang="en-US" sz="2400" b="1" dirty="0"/>
              <a:t>	</a:t>
            </a:r>
          </a:p>
        </p:txBody>
      </p:sp>
      <p:pic>
        <p:nvPicPr>
          <p:cNvPr id="36871" name="Picture 4" descr="http://www.google.com/url?source=imglanding&amp;ct=img&amp;q=http://2.bp.blogspot.com/_KyajeNQdfxM/TE6CZqkTh6I/AAAAAAAAAFQ/-Ji6XC5ldRw/s1600/Photo-5.JPG&amp;sa=X&amp;ei=yDAcUITWBcjnqAHqxoDwDw&amp;ved=0CAwQ8wc&amp;usg=AFQjCNG8a9Lnbav08DYimJvYrAevIWuP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630" y="374573"/>
            <a:ext cx="4017461" cy="276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AutoShape 8" descr="data:image/jpeg;base64,/9j/4AAQSkZJRgABAQAAAQABAAD/2wCEAAkGBhQSERUUEhQWFRQVGRwYGRgXGBsfGxwbGRocGBweGxofHCYeGyAjHxoYHy8hIycpLC4sHR4xNjAqNScrLCkBCQoKDgwOGg8PGiwkHCQsLCwsKSwpLCkpLCwpKSwpKSkpKSkpKSkpKSkpKSksLCwsKSwsKSwpLDUsKSkpKSwpLP/AABEIAMMBAwMBIgACEQEDEQH/xAAbAAACAgMBAAAAAAAAAAAAAAAEBQMGAAIHAf/EAEAQAAIBAwMDAwIDBwEGBQUBAAECEQMSIQAEMQUiQQYTUTJhcYGRBxQjQlKhscEVM2Jy0fAkkrLh8TRDoqPCFv/EABkBAAMBAQEAAAAAAAAAAAAAAAABAgMEBf/EACYRAQEAAgIDAAEEAgMAAAAAAAABAhEhMQMSQQQTIlFhMqEUkfD/2gAMAwEAAhEDEQA/ALL1X19tRVRkamRaQzlKvuAzIVV9uY5Mz4POq90zd3K8ZUMWBxIDG4Tj76fdR/Z1tGqqVS1RMgM5Zj9NskEBQIODMj4OqVTrigtVZMIWTu+EaB+JiM6rx5et2jyy2H61wRgyNYamNItl11f3YZBaXkeZDQq48+T+Ome2vNMFuY7iOAeY16OHlmUcNwsEF9eCpodqmmPStzFOvhcIGEqpg3ouCQfDHVZ5+uO5/X+7opN3SC/WCppgNlSvWmFcn21qMxqBVANMO38hPnUlfplIQ6lmp+21QgHJtcJAYoMdwM2+DrG/lYTXF56/9/av06WGpry/UnVKaJ7ZQMA9MPDGSCWYcwPgeNBe5rfDOZzcRZq6EXawnQ/uaz3NVsk4bWFtQ+7r2/RsJi2vLtQe5rxqujYTe5rPc0PfrL9GwI9zXofQ1+sFTRsCg+thU0LfrPc0bAv3NerV0IKmt1qaNgRfrLtQl9Yr6YSTrcGdRBte++qwWICyoJPGSB+ulbo5N3QhT/oPzJgf3OrN0nopp1YrWn3FKhYkYIklvGCwjzoLp3S6k3BEGZUlsheJKMpBMyYPiDonbdYrE1C79qFF/lnuyTgAGD2ggfza87y+e3idO7xfj65q6qQRGI/7+2qF12qtDekKzKrlb6fCG9VUePzwdXOnugTaCCSJABzExMYMffXPPWDmpu3C5goO0TmB8fhrjy6dOlw3Ppik7E1FLvgFiYmAB/gazTSq3cfx1mq0Fc68jn2ijVVF0MKaBrh8GcIvy/iPgjXNR0T943W4o3mnNzHtuMLbItESTga6R1aGsBuJuuW1yplQB4MEZgg8j551UemWjqlUlgqt7gFxAHdYwyceCY5OgrOg3V+ibOqtqltq+2sWoltvvJ/KygmZJ8/czIKnTHrdOs6JQ29JAVb+IfpFpQqJNvcDJIKgmUnVhrsnF4+0P/jP548knydL32SnAqKDjkg8TEk5PJ5nT2frFZ3FOGIJBI5giP8Av7ak23UalMFUdlDcgHnEZ/LTL1C4pbcGmachlkEj6WIViJMk5nk6WrsHJhUYn4HP6a78PJj5MdZf7cPk8dxv7Wi751cMHIYAAEHIAFoH6Y1Ies1rg5qvcswZyJ5/XUDbZsdjZ+x/HHz+WooOtbjhedS/9M/3QX1HqRrWFplUCkkzd3MZ/wDyj8tB3aiVD5M+f1kf6a9jTxkxmpOCu6mu1l2otZqtlpLfrz3NRa8OlsaSl9Z7moZ1hqaNnpJfr0NqA1NYraNloQDrZdQodQ1uoopIzK8wJ5W788RpZZyfTmNo0tGtfc0r3PW1DEBXeACCoJmYwMeAdQ//AOhQ2hVZmaYWIY8xAPPH/SdR+vh/K/0sv4O79S0lJIEGWBKjyQOY/DWy7F6YV6qCGkWlu9cSjMgGciCoIIGftotduiEkMoYmWAtVZACiKcyBA4eZJOss/wAmTiNMfxrlzUdHaM5iIj5kfrrW0h7TE2hpk5LHtXI5IE/hoheo2VDDOwPbYrkhO1eBMQZ+PmCcaMrVTUCNtmSnScd/uIwmBBIAIaZ8sO4RORrG/lZ3ptPxsZEadEaQKjCnJtFwIls4B88HGtRs6VNXbcMjUyLQ4KsASwUMuDNp8AHjONSfuVdyBQanT7S4ql6jo1S2GQUqjC0AiQykAQIByNVDfdM3CMG3FenVVySQqFDcBEsrKCQAzRAiT4Ooy8+eU1Tnhxxu46HR69TNO8V1UDE1LAOBaCQR5ANxEQ2eNc46j64rUyKNA0wBY5rLU+sqoC3E/QRGVgZ+edVrq1KoKhatQrqCce5IEGMJK8kD5P5a6Hs+kbIUB7dJASqMKjwX7+A3x9QAtIzJzxrFttWP3+rvKqrV3b3OyqWp0mYIrEKzGoSsBQZhZEA6tdChtukU5aruKvu257rCy5gFRZ5jBnVh3ysLKKtVpqtP+HuVYEchQtQx/EtMtDABvsToDqW+ZQ1JjRrVmOWFIW0wRL1Hl2UsQ4tUkQZ8CChBG89Yb+8+10+U/lNRyjnHJSw2zyM8RrNLur9f3Ar1AALQxA74wMCZWZgDPn7azR7HpH0/qR3t/u01qBDTKq7FVSbwXuCwTNpzgwMA6rvrmhG4qiZyj8AT2hfGJwTjVw6+fZX3FosZIwtOWJici6CogEjkQTqnettyQtKqqFPeRZRltZSGtMrmPnmf005LOyysvQDpfUd3TE0a1RRHHuDEGIhj9uBGI086d+0HdlkFVopllDN7aBrWiSGIicjVbt7QABgfqXkg/ouoqqCCIyIAH6ljP3gD5xqdphp1X1dX3VL261W5CQYsQZBBBlVB5HjRvpj1MVIoVC5xFJgyqUB+ajcR4YyBoXp/otqyBxX2qA5ipVsaMZi3jManPoZo/wDrNjgwZr4/9Gql4Glh9UM1LZ0mVmV1allTBBKMrZH4+NLejdQ7arNWqe4tNyFYi2WSVZYUEHPljnOdZ6o3FmxSi4pdhQTT3IqOWHkoRLDPjPGq/XZSjlTKW0rTH1AWqfwgyCPBB0C6Mqu8FMKOcFZJE3L4biSedb7bcipMcAgfqAf9dVzrQY1K4mQK8QPBb3P8FdZ0vfGlFxApz2grOeCwEjM+Z11Yea75cuXjWmNea9RpE8/fXg12b30weMdaka2t1lujY01jXhGtyNeEY0bGmhGod2YRz8Ix/RSf86mJjnS3rNWrYfa9q2xry5MxEEATkwf7anLLUVjOTXoe/qbmmaaJSXeUTDKQbWS0yxCzDBrRMxk6Xb3rNMtG6NGohADiklS5l4hSYAaJgk4MY0j2aE7iolSrUUy/uNThJFy3feD9/jVz2fonZpzS90jJLsxJ4yIhefka8zLKvRxx/hQdxVpl/pJB+wmZ5xJyAJ+M6vnpmpTpbelG3pqzW1LqrhS7CQChsJVcMApAgZJzo9aKUaTEWrbNoVTEjujtBntz54Oqd6g6sqgtRw5cm8LiCARcKgJViLsrAMHmNLez9dLVtd9RfcswioL6jMXJIU2kgJAkiQDGAxGJJESvXpbVKftUxUDEu5Ue2PbBZySplvNgUm5jzGNc32O5YNSamze97kmGxlltx/xSQfBH21dvWHVK2wZVFPb1FgAe/SvqE92biYwREeLRoLY3pXWwBTX3kqKZb/du2JP1UbSUkm0dwCqSY151L1M1OnUO3RjXY9stcyDNxSiQWCfe2OTJ1U0/aFUE/wDg9kbmuJ9ljmAPLn4Gpel+vStUH902iXEAstNgwkWkq1xCm3GjQ2vXp/d9Qf2GNBrVS2q16+5UAkrKNaFJxxLHjGlHVgtffBaFOFUKDSrTTUGTUcEy1qt/DGOS2rH1H1RS2yJUpW1aE23itTUGwSFUuwuIA+mQZIiedJPS0bne1a7qSZNQZi0u4RCR5KrjyJEjIBDC87esaqlKtAiTFSibXT/mH8sDHGqr1noNGgtV0WmpopKEJIBJDwyLkjAx8wfGrXQ3UyQQ2QR8foPJiNVUbymlXc16lSKf7yEM5EKDSDEzA4diMzAGNVYOil3qHb1HRdtTpsUVvZTFSe+5AXbuDwojHONF9KrNRBUU2S5Qzd2WABVbmglYVci7ly1ogapnVt9t/fqHbghVZWJSoSlRhBDILe1pxyeOBppU/aBRaVSluVZjEncllkm2YK8eYPjWdmxMls6y6GsxCKwwAWZFMBQOG7sRGcnnXuh/VPU6NLd1UqrVLqRNrCIKgj+X4I1mjR7W+qR+c/P28fJ1zn1qJ6igcMwtpPAIB7alxABGJIHOdXqnvVao6EiVW4qTgKe0k45z+g+dUr1wgFWiwAA9ogXZxewwOZNs8+daZXdRrUV3qFMhmg/VLR8TiPyLEai3XJ+1v9lA/wBdF75eABzacebhnP8AzAH9dQ7xhJI4kf8AoH/QHUpgTcMDbdAtAAxjGRP56lq9YczFsKMMEHAiMTH1fbUFUxyMYz9zoLpyDvHyAD/5hnS0raSoSxJJBLfhngf9/hrNuxpkwAVP1KeCP9COQdDhpVhaDepHHxnH3xrEo2sDyBHIERGZ/LMcaZfXRG6ZTfbLuDEVyHgzIuNT6hgSPkHOgG6dQRrRTyeIR4J5yePM+dXDrlZKdIuVWxSpKoO2CQAACIjg8fOq41RXpN7Z7KgKhsyC4JPyRDTqMsfrWWdaDb/ae1SDU7gxZOOPqEyD8icakdc699SUwNmTSw0oVIMdwdfkznjQHSt0aivJmyoyg+Sotgk+eT/bXT+Nn8c3nx+wXOtK1cKLm4kD82ICj8ydTRoHrVRVoMScK9Nv/LUU66srqbc8x3YIrsViUfua3gDME+SP6TrUM0x7ZuPAuSY4/qiJP+dE7jqC1xSZAxU1FYNiDhk55P1HWUyfcguMyQLgB9XxF3+nGuG/kZu3/j4IkoVDxTIj/iT9OdC9Q27+1UlIBRpN6Y7T99b9R60VR/aUMwSZ/peYhpMiAJP4iNTU96KquiuzgqbgBm0jOAolSfxzGi+bPLsTw4RQa+8X36zLDq4dRBIHd5/KNdS3HVAKJqEAKJRie1gyibbCRUuJBBMeGjnXOX6TRDENVqmMArTGRaOZYW5JA5wNedU24tR/eeqzA3XT22wAFZiZEMfw8fGoXNw7oeoqhIqhVDF1RiRex7A1wHKzZIWDBZoInRr9crGS1PZk/wBZDYPfxiMFcYxePnVOelkNOZB5/wCI6OQkKQDwQfB/pnkf8KnQS59F6i2431GjUp0AtM+9NMGJRWtUyMiSGx9tG/tR6f7tO7j2X/E2sFiT/wAJDf8Am0v/AGV7T/xbtH0U4/Njj+w1a+tIr1qqNlWQCPuVOfwBGfx0BwgrovpgHvUpJUe4mRGO4Zzgx8fjqPdqQ7AiCCQR8EQI/tqbpYBqpLMkMDckXCJypZlAP4sNCY676g6mg2u4l0qPWX20qGmqiorGP4Sg5CAkluZmcRqgmteKkfSj02PiVN6AH7dy/mw1h3oqRFfdVgCxP7weCAALFFV8mSCY8LB5lr0HbrTo7+nVCiuKPuZY/Qwp1QCpAWUIWfIyNClv9Neo6f7qtzi+nTa4HmaYAyPuLSPx1SOubmejbbuzUrXOSD9UO55GcsONR1KlJdjVYm3cI6FYOSGYKQyGRUUFXwwkXjInQq1TuNuj7mk60klUqgv7WO2ShOFDWiRIkxI0xSTpXTq1YH2qNWogMdqEiee4gcgEHRC+n6610pmjU9xmDKhQhmUNyARJGDmPGur+it1QpbenSpt5Y4iGkmDIwe0LxxbpV1JI6lUq1agp0np06NOoKqi36GfIaVJKuoBH850twvUq9ZdLrVN7WdKVRlJEFUJGFUGD+II1mrnV6oFYhoDSSRPEmYyJxOs09q1CH0Rv6u5qbvcKFYM9OlLMe2kA7GwQbmgqQIzySDof9om8C1QzMFsCrA5ui4/2I7h50B6N9X1FapYqV1qkuaUotbAUgyAEqnIFoNx5xrPUNNNyjMk1KgY1Kqyy1MYa8ObpAtAVeQDEkaVT8ADch3w0ytwHmGNy8/kPzjQjHt4iGb8YgWn9NadIrL3OwlggIjPmY54ggfbGo93XhCxzNpkf8QBB/MQdNFginSDUq2cgJAg/15I8DhRnSravDVPBtP8Akfpzpz0dQ1X22a33Ft8Zk45/tpNQ/wB63n6v7NP+dBNKBKsIx4/JiVP/AKtTNTIcIeZCn7R2E5/M5/PQtcwf1/8AVjW+5rEm4n6iZnxdLf40U/rq/qbc0n21RXcl4gvFMTDCDbTYsOFwAdKuk0J24tdKgumUcTnMMPkTkDPOuf7kXBSLYz4H2PkZH46I6d6l3NJPbp1WVJugAQG5n6Z+fOkraydU6jVNNqSohCkDJAM3z/TJHyZ50L6eSoGCPCUmZnBwWJIEQSPp8/noqVrU2Y+aKuc8terGf+o8al6XsxVbbOxcMEmFK2QpcC5eSYgfkNLfr0r/ACMDtAI/iDz4A/D50v8A9mRUpqar2m8STkiJzPExGrBYFPHPwD/f40NuEUNTYDuNTH4FWB/S5TqP1Mr9aemP8EfR6tRqVEDFKJBhTDivb5ySAeDjQ/rOhbSXvYnIlv5u9ZHAEfhor03vUXp9Mu2Q4nMk/wAReByT51v6qdXpLUAVyjBgC2GDZOAQTAtMCJjT+l8b1rDUqnwyqogYNnuTmOBcuf8Apo3phpPVpm9GZaaqxHcQWZFAJBM5BH5jVT2e0pi6ruysMzGEAcrEEhiJVTkDj++l/V+uBjZQUIkRKghmA8zhgCDlST/YRaN6SNXpsT3gKDHOcfbnH3xqFt2tXAUKBPbIPgQYjExPOk7UR8R+eiOlL3N+H+ummj6qkFjyOR+gOp74MQZP+sf9Na3hgY+B/hdQ7fcXziM/OjQ2vX7ON57bVAFZmYibVPEQM/iDp11XZ1N1caGRwxLBSDdwZ84OND+gaS06faZdwHYHmGZ7Y/KDjiRqx9tGhUq3EKSzsWiB4/tBj7k6ja3EOubEowZok3Bv+ZGKmfGcZGiPTnQam6dxRn3ES9YYL3BgBnkeQCMyR99Rdf6+NzVNi2UgSQCMsx5dvgn48Rpl+zzdMm9UXEU3VhUGIIAvEz8EY++qRA/VK1dKdUV6tV3Fo7y9yXRIh8gywBzzbnzqwdC61tm2rbndKtwRqRhFudmAVhIUlrhBk/TJ5jQzUEqbLf1apCsyIyz/AF1KvuBQB5tpqDHEapmwS6pSpKt4aoosMw7NC+D94xHjTh/T4H3UQrT9y57Qg5b3MWgiIa4DI4MGORroXVqLnZVfcpLRFKkE9sW2mU9wgWiFCvYRGe0HmdQ9Rp0KHVEVAqU6ZoXRAVCFKq2IAAupt+utN91Ib0btRTZV261GJJBV6jSiEQMgLeBkyFB0lGW5/Z9t7iaDvQJMgoTEk+UutYR8/wBudVP1RsXoWU92QEd7qdWllWZP66Z7k+oSMgTzrp21eaVMng00Y4k/SDxGTGqZ6uYv1Lp1IiILVPJwCGkggQYpnH2jT7Blt+v0GUMFWDJ7Uxz4N2fx1mlCemNpUlhthkn/AO1UHBI4gYxzGedZoCpeiOm06u5q0qyK49moQGk2urYZbTyP8DSvf7ncUmBqM700ZkV7hcIIJAf68eLiRzHnR/S6lal1EimlM1W9xSiNahvW9kQnAPIE+cazr+3UKzoSZYrURha6E+HQnDYMEY+DnSR8FdHp3ircyOTQvkIQy3NTKiQAjGP5gMZ+2kO4rTTK3E9qzjiEAUT+AGn/AKUForsSIFNV/wD3UwP1Hg+NKP8AZ9xdeGVVjjOMefjTK9JemuBvtozRHuITPHOP7xqCvTt3dVBiHqD/AF/11H1A+3VoORNhUmDzawJHxmNS1nDbyoy8NUZh+DAMP86CK6Ne4QRz5n5zorfkFqZHlKZP5Fk//nQO0WQMZlf86ONMlKZx29v3MNd/roJNSn21xnt/urCP/wARoTbc6tXQeh03pValdnspBTCWgkwW/m+zDWnudKSQV3ZME3B6TARIMRA/X7acguQzaoP3ZS8zYFFvzcKgkT9IVB+umX+0UUofcsa0sLTNolgQWMqgwTDCT9ude9VoUKFFEK1nD0woaUkdrCWEgE939hqr7rZhwzrUqLdarCqkXEBZDMjNcQhJFwgTyNTlhzyvHOfFk6f1mi7v7le6FJE1YzcIAtI/xpVUqmnVJZiVDqYdmIAe0Ny2PA50k2/RlmmTUTuJBtJkQfDRBOBwcT9tOusbdagDKRczDtef/t03aVGSfA+5P5ifVdyvYbqfTqS74im1NFU0xbLFbz/KO0wZGZjU+53NKpsQpg1aSUHU4iGFFWjMyDfIjg6I2CJuGPt0mR7R9dV1ZgJIDNAH03mCTIU5Oqt1hIcyjU2/oYfTErgxle3H56v11Ee26hL4Kkm0MTH/ADL/AH0HuqMHyMHg/GiakBT5LER98Z1Dux2g2nHg86AFomQCdFbcfVHxxoags4AJPgASc8aL2EFiGPI/1nQB2yXtqfYsMfYDUPRNv7lWnTJIFQ24+ZUA/wB9LatU3MASCWYwJHnTb0S5G/oNF1rgxPhTJ/00Hp107RJqIsA0SEptxBVVQNd+pjjOku69b06e1FKqorVoZKlIiAJJuLHgEiOPnEasTUSyOTi9yTnz/wBxrnXr7pz0947FSEqW2MeGhRd5/qDSMeNRO1KYr97GABnEkxJwJPxxpr0TcujmxrQ4NNz4tbmfyk4+NRem+kGvWImEUF6jEmAoIwTGCT2ggeeMaONZXeu9BVVaakKQuGaLTEmR23fc8nVFox2+wbdFizldtTYFQBIerCgqGBiFAAJEkSIy2rT0LpS7jd7YtRWkdqZUKZi24gN8gMFIH/vpL6JqNW27UyTbtSGjM+2Sz4HyIf8AH9NW6mV24bcFmpKRLmo0MR9UBfvAxEnS+qij7jf/ALz1Dewf94zhQZ4T+Gv45Cfpp16UoNS29gcslcFn7Se1ZRVBiBAX6ZB+JnVV9L1mbcPXMS9QSDPLuahIPwCAD83DA827p9CqQvtuFp0nNN1IJd4JYQ1oCKEKqQWPBGCRpUoK6V6orjbCfpo00HapZioUXO7GFRUUfIYxx51nWOq0wKPUVps7KRRBBIUrUSovb/xrcptjEnOtPTgmjTLvUQFjm9SAiAliqshtTLfT9RDYkzqfrO3qbvaMfepVAjK4KOWBWmbl7cLeQIjIEwOMEpq3sBWpU1RzWLD6pRpkm48mfOvdWfrtVhuKgVKxAMSqpGAP6s/++s0aoc6328dt6KhQI7tTZgVKwzIEbH3Kkz86uG+9LV93UpCvR9tnpGyqCvcqhTDSZOIMHwWiJ0H+0z3Ke7224aSVWQWOD7VRXAnnAMeeddE/2e9OqK7VC71UFNkVu0ZJvAbLAflysLk6pMUvpPpartlqiqy21FVUPcO4EMZgNb/u4kEiTpTu+g1/3sqie6atIMrUzcrWXzB+YgwYORjXRKmyeA9MqdwGZlvZ1Wp/QGAZhKi3vAnxga8bf7ltpUfcezTUqGJouzBAJvvuH8uOAeZ0Czbj/UduHiSwtyfn8CPn7aCRj7oP/LP5LH6wBrrW59IUtxUViB3gF5ALTbyhXvctzMkeZHjfq3o/a1BTR6I21ZRFOpTtNNo7VFQgEtJIJnIzBMae0XFyOvtwpwABIwPuY/11vj2nVchKognk8if7L+urcfRO52tVa25phaNMliwYMP4aNVBwJKkqBMTJiAdadM6YazVKD00DAAtUfCi1QRLWyBOQYz+mhIj0ayvSrU2CsHZu0g5RVpqf8idMW9IbU87cd2MMwx5/m0BVpf7OJHtKyhSfcWQGLSzKp+IphoGfMDRNXrXtj3Gp2U3Pa7WgEGDjvlRzkj4i7jWszkkZ+lu0XqeuCEAghSVwT4xHPPGlFOj7lODJUOCJdoDADu+2BbjJ/CNFdTcV5RBTWopuYe5IJayXLTAgESB4B84MG16C/wC8JSFSFdlHa5Kgkwx7TGR8wYA8ROflvt008WPreeQ1faJQUEFLmaIqO8C5WuIAaeVJgnlp0+r+nwo224VkspKXqWlbQBTLFgBLs0mJkxPxqt9V2CC9iwdatR7RlYRFXDKchgzRzGrN6B2VPdbGvSctTJqFSyGGVWRfvkTyvB1nNzW29st/b0rVL1c7V2rqqIBaIYBiqAsBmMkBnP0t9pxoL1zuUbcK1J2dTTBDsrgt3NkFqaFhkQQsaUbKqoZrgSrA8Nb5D/HEK2OJ10p+j7MoqHcB/wB2ZvbMEkS1ncLALZtjIFxJ5ObtZ62R7D0simktcXe6hLgSpRwFKhWVpMhsz8jQnrDodHbontF+7BVu7EEgzGD8j7aN3e6SjXp1L6tX3lZ4qgI0TAiJEBg/gf2jRpelu6Fb3Fk06buqsZEmm4DYAypiPx86mY3a7ljJpzxaUfSxGOQY/wAa1vKCZgHsnM5yY/DXnu/h+ujOndENcgs9ixgxNxOO0SP11pMbWVyk7LtxVlpBnAH6DOrZ+zrbQ7V3ZVpkrQg8s1Y2i37LBJP4a06p6NAKsrn2xlzEsBz2r/NpnuPTSUKVGtuHNK0fwqIADA4LGqfqZybQQoySJIjKynr2eFmfTpG4daVPvZVA+ongZMnXOumenNz1V6lVqiLZahdwQICz2qFOAO44HPOn+76dV3Zb32hbVa2iVkI+Za4HuiY7STnI1Y9p6bQ0vYpq9Km0+4l9t5gAXQMAqqyVjnWOLaxyin043VdtQc1KCG+vXoozSFwABOVBOPkknMaa1Om0f3j2dtTvop4Ik1DTXuutgtJbH0jEdoMC/bLYpsyPZX20gE0kcspcnLkkXHAiSZIEYjSmtQr0C9bbI9RqlwZA6jDsWlZQkR4zPzOr5SoOzoU9vvalGu9RKRkTTZlta2UutJm0MyxOJJyNMerdbG/antgGbb7YD3K1MS7R2CoQxAOSuOTPg6X9d3VLc1qfsUzQrsxvEMIbtAJcszMQb8wp+2jvTxobRJrIprF2C1MQIRj2PdgCIPbcCwxm0sti9n0gLuKS1gg29Cmy06qI6h6lRQ1zAyyk3ZLgA2xyBo7pO+LVKlCEAqKa4LqSb6aWkrHbwomc5EZ0fQ60m4WDTcX0ixqVArO/gSATI7SZEA226R9M3AStTKmlUVr6JKYpi8e4lk5EMEgnzI1NVwe9D2yNt/4deKoepahYwH9ypZwcAi37ZGlPXdvVpUKt/se4rUmBQFXT3GlirSAQbRC4kMxA0V0ne1KdA+zTatUaq6tSsNtrO82uOBJ/vA40J1Xq9Vyn70goMwNoUywQgLlZMX4UHs++Man+wsu/3tFXiptqzOAslHAX6QRALE8R5Os1F17ZUhuHD01uxMjM2jnGs1fKS79r29Q0qNK1ldMiEkA1ARDMGKgwgaASeJA1fvTW7Tc7OhUQt3U1BPkMBa4JP3n8iPGqx6r6JW6gVp9qU070q4tWCwM/xB3MQBx2rJBOpfQLjb27SsGo7hheBAKFUFkBlMH+U+Ofvqgsr7KoiGoWSpUWQO1k7WK3C4u5nC/jAGJ0OdzUVixphCVBamoZnJM5LQFMCRcLjJOYAJP6x79Cg1Vaf7y6wRTQWse4cSWEiZ8nHnW233zmh7lSmdvP8lZ1DRwJ5AJngmeJjjRQV7fbV6lVxVND2gzU1FOSSIAKzbKEggYMwJ8zoXqXpyklSaShIpwgpqqmBKlSzNbVuEYgsI5IOnGz6jT3HeFlQXRH/DscpgdsiA2RiRgjQ5KLWUs17qkW+8CYEXE04BLdygkSACODzNMl3Hpx6iGmKtVKBN5mr/E9xWsKhbSpH80sDnicHQe79OstF6b1KKVKvYTUWCzE/SrhivdAkREliEXOrUabFlvqLUkkqYgg8qoWYYqf7CYnQvVNrTqWo9QOabqTTFSCx5tKCWhpJIAz8xpigfT/AKf23tqGvvdR7i1VdgzW9wBaKbctlRkZ0F1X0nQFV2Wkrf7u6y9TEfysTa5NgNsiOJ4GrD0vqZqMQJoUqYsFJlGTEX3f05tCgTP21pX6vS2009xVNxUuTa1pBi61QWK5zBGZx9mnRbtf2ebaVC0zDkEQ7kCCp/q8Wjzo/a9A9io1lMG3+bOQtOFyWxwI4GNC9JerXBgNTS94qhrRKvCsEJuII/Q40RvuhmqTSripUc4FjVAhXjIBChh8Z/E6XZXcc76v0tkpbWm9lWp/FJBZLVZilRlB4hckmW4icgaYdP6M+yFcA0XFT2yGFYqFLIxJkL9Nr4gEEiIzOmWz6TSotUZFam9K8RUSqW/i9sxIVgAoAZA5MiSDjUBZdrRpisi1UVWitSZWCCVm9B3SHYDMfUMjMLLk8VA3nQadFgrtclk55Eyh4/tPPOuke0BQNOun1jhm/i2oWampKhQSCC3aDGCSRxX6Wzp1N/Tquy/u62j2wsCFHaG7uCbcyeePGui7jbfwqnbcvttIJIU4YATHYFAH4fOlzuLk1txPYent1vvc3Cq3tlyGZc2lzfESCFAqTyfyOmC7Cts6/s1UZr6bKLpWVqKwCtntyBk6t3Q+sp03pyGopb3SzoAjA1GAQL3Fe0RxPxgRqCtbvaFTc1aftOwZqVV6qlVKSfbtDBjIVslQZYiNX7arP13Nlm3/AGR1iVZiKYJgqpFbJmRCkQOBEnmcRpb0rZFaArVZDGu1FVkQntJL4CwxJPMiAsfzGOl7D1Juqqd5oUTdaHsqOXIgHsIWDkG4ErkY0s9bUaj7Osay019qK9JkpgEERcXW8i5iQpIkEH5nVY+T1Tlh7TpUerbg+w8fAJ+8ZI/EiROr36Wdd3s6VQtTchVDXANkGAWDAwZAcRn+2ua+ntq+7rigWJHtlnICh7LlUqvAkyTDa6jT6aNvhi4QIgRFcYsFgAAMDAlmkA+BOjzZe3EiPx8PSXl6CKTMhamrvNgdgb5zaLmBkcSDiR4nW+66qSIpoUwAboug4A5IxxM+NaM/FoiCSBMlZ5yf8CNaIM3SfiZ+8+dTMbG9yaUZ8iROtqu6S0mABGWJwI88xH44/DUG6rgA5heCSYEkxj5/DGlPVOkliTuFqLTpMQELdrW2s7VEU3ssSAo/pkkcadsLSretdvTrN7yLVBUfxT7TdyQ1tQzGCRF2JGfxWdEVq1CqArVmQy6kXC1h2tgSIKxdH5jnVx631VK+6O22tZGq1h7YZyTSChZK903uQGAEsoNoBnhbsPRNXbVab7WqKrzDrVHtrYDmO44zbm6JB1J6JNv0kUWb3aVb3SJUCoaTwBiIDX8iI/XxqfedSo03orRpBVJpiojBjFRWWYBYk4t5CZkgc6n6v649x3o7qix9tjEOA6svPdmJI/lPETdiBunVjvWSmKak03vL3qKpSmswFMA5ZSbeYMA50j4Pdlt69ENXFcimtR/4bICpIZhGCILEYxEnVeq7031H3Kl37bf4TEP5BVg6KCigRgjnTU9LqVTWNJmYlmIURbALQQZAzOJmTI/Gx0a70/4e4V2FOkvZEPAUBrCgW8qCJEkERI1nLutNcFPV/V1OpWd22tVWMSHUhsADInzyPtGs1bOp9MWpVZ3phyf5ijnwABIeDAgT9tea02z0Y+iuvDd7Ue4FNQg3DwbDYP8AhwAszBMHHOhfVPUaA3CVA4p107LGUNck3MLZDIeAW/SSNJOjdQ/fN1UO0ajRqrCo4VpBLMGLhVsckSQJOPzY69U/ZGrlL9wxc1GbcMAslVUmQOQxhR3HyTkwNPY6WHceoalwVK1QCPARnwCfpqILpAJlSAI4PBTeq/UbpVphXp7gyabUSaUhlFsFcEXTH05jxorp37Pk24K7R2vqyhes7dtMFXJRUAJaUWOCOdWDfejaH7wu79im1RTNRmwSQSVZTMB1PJIlhHwNL12V4IanqKrQqE19tXqCAoFEqKIwGg3uHLg4zAAwo176Zqmu9SotOlTpKxlVcOXdsksR/uwIE5loXwka2bprVy1QFqSKotV7skzhlDTTaP5cx99VXq1Pc9OuqbVl9qq8vTAXDGc08Qs/HGBHwC60ct3y6PVemQTUQkKe1kY3ElSBbHOHb6vjjS7d7cPVSn7VWoyn3FqFhZckmHZfowwWCAGsIg6rq/tL27qqV/4bES8C5buBkZj+aYGrbRC1lU0yr0wAQyxk8yPv5+R8aXauiqt0OjWp1aDU1pVQqFHeHA4NNoiGVSAODwZ50B0voVVaLe9WfcTUDVC1EqpKkLAqOQ5AEQIjGMas+63FOgoDoGRSBTi0sSQbmAMWgGBgwc8caj6j3q60kBaOwVEPtzOQT/KIDEmIE/hpkh9PdMNCmQtQsCTYpMACfE+eQbbQQBiZOpd7salSmahQM7Ip9n3BBsItIqEAq1uAZiSCcgtpf1vbzty1SjXLAqWXbuSFYrBNMBrhT8nAnHbptX3dWmiOFwgArsWPaFWWKQGNUmMREk+TIDKqv6g60KK3bylukgXgv3icIFDo1gMjE/kx016JvdnuEDRTqCILVkBIByRdFs4jIUwM+NQdS2abtfeobpglMH3Rt4qXqVmLCbQ8gkC1iPidGdP6TRdVag3ixq1VVaozKByaiy4M5kCPHxoCY7pYI9lkglSzEkMF4Iw0DjPjUXWumbg0CaLU6rOVWyCQqlhdCpF/iSSIjzOl/TvTj09y7U6rU+wsy1a4rKXuBRnplVgETwRH9iw2G23IuG5qIagKsjbenb5hqfeQpgAZLAw3EjQCvpPoIVClXeUmrVoAIqQtIYgqlIRAAIMsCcHQ3qb9mysWr7WqKURVSioUUzVVRaVNwCBrW/l8+BOrjS9y1qpR2ZT2oUtf5tlSQRkkZI++pOqUPdWx6bCCD2CbQJyIYQMEGCcHQFV9P9M3m2pVDWUWtBspfxO9iLmUKcKfjwSMRE0P9oPqI1qyU7HRaU3pUW0lpESDmIiLtdVr9HdmRaO4CkCIKM/biLgWFogRJmfOl/rT0KtekneECusvaC0MSGggFz2sCFmO3jnSnAvTmnTPTYupKrNTbcJe5JGKYa4KvEMQo+rGYPOuqUdqB/KBBOPAnMfh/wB+NJ956GK0/wB4WoaleiqtSQD+ERTaVEAMSxABIByxxrXe7IbmgT7telXVZBVqlM3ARZTFkMDAECR951Vz52mY64OSlxtX/s8/nyD+Y0v6luRTWWzJtRBFzP4VfLEk5jEcwBpPTevSJH7y1emjEFa1Ie4Ap4NT3FMgf1RyYB17UI9z3rFZoFP3MkcM0BGPZcDBIJBIGl7y9K9L9H7dD7yVawommil1UMzrTz5P0K4wDU8ZCiNVjedbau//AIZjCF0XcOqC0GAxQCfcHMEBY8cxrzqOyqbqv/HJG2WQtNSSajTywERGDbBgCBk6d7bpfYEen7aCMFRAUCG7SsiSJAOTqdq0E2uz6fCUjt1JVVh/4tOqW8nDnzlTx4jUCdDSnuPfptVrLTXCVqzEkn7gKRGO1hnPONH11VSCoFo7SxpnBgGJEleY/wCk6EsqLhwmP6A0/eSc/hGp3RqFnUui0bL6vuPVcMKdIsqU1Cm0REFqaknP2IMaI2npCnt6ahzFYsr+6rAnAIKCMFGnMkHkDHJw3C+4rCmrkjtviLioGbu6nj7QTqN6lqmrVa1lBuYQFGchVGMDxjT9h6wfV6ioU/u9MKpuAK/Uhu5JBC2qTJBbiY03r7arTaIDhn7CVJcK0FpfhRnB4gc5zHuelU2oM1OWVkuBViQ0gZEkxOTzpZsqwW8AsVYRDZiRi2T255H99IxO86qlBzTaq4KgYXjIBxn76zUQ2M5NVyf+cn+9x/zrNNLfpnpmrs0NKm4qkMJWmrL7gYFArNJZDGEccETB01HRxt3Aau1MsBm1mW6AsXyYOMgmTB0yZKdKyjSimidpAXB4hQXGYvi4E4MYIOnGw3yspp06ktShnDRdYZgGDEELhvgav1lTbok2q182uKigFrqbC/xwpB7mH5cY40q2+62e53ApbipV95lD0xuRNon6VBa0NM4KAnEanVg++vpVKhpFffaopDUzTJdKQUKbhD9wwQe4ScEEV6NNT7thUNUV7kQ2s0gElZLAMBIlRBmTkEo2b31TSFVtuDVZ0KqrMsrOHObZAiO6CCHBBzoDq3Rh71XcndbaglSnaGrWscgAqaZgdpvE3FuBiNH1+mpuPcp0KwV04dIlGdSMTNoYEgj/AIjBBiFC9P3W3FKhUoLv6SqASHUAWHD21cBuO5B8yTOjXOxOI86j6E2YrKBtqLrXaHsNRWplFvlBJUBiAGiDBOn3RulU9rSdae19hWuJK5mGhZOeB3c+fkk6AW/csvvpVoPRcm0M4mzJAsJVkdSMZ4OdWbpe8AplWlSGMdpOLjyVBAE4540wW7TozNUq1C997hrSYFMItgUTMQbsTydE7KjJlkC8RBEEcwQQIMxPOvduKQcsQwaoWdgCQjNKg4JEmEn7y3zqepu4busIXnBunAB5wsyYEnOgwu123sCqyCQ5m1WJBcgAEEgwTgHnhT86J3tOUW65eD3zF8GPvIOfAmDoTd1qyw1Gm9dWMN/EUBZYAkX93aM2/bnTU1GZYb6eO4Ax8GMwfz04VINx1L2j7aMorMO2m7qoYE4xbPd8iODzzo/a7ZijCqC7CTLKABdPYrR3lOCY8DE623W0V6dSnUQK1ZTTPJuUXKrSIiZYiDjUfT9qKUURVuAELTklk8wZa5gDxcBERJ0tCdM2tErSQVXDVAoDEEgEwLiPOY0RccWmBHz8f/Gve4gg5jkfh8aiSqvH6x/nTJvR3BUzMfbwfz5B15QyRdc5iO4+fllGJ+xkDxGpFX7j7HQzr5/+MaYeV+o2g3I4Y3YW0sQMQMnE5ADc5+2g9/dWLUh7dB7VPuAhzCkix1wWFpJlT4+2pupbcVlF0gxAKn5MHnHH4aU9c6BuGr06lNzUK9yHtW5jJObwJIEGRhSciDMXahu56bS29OWaRcLizW5ggsszDDx5+ToHe7wLUAoFnpNl6UwyntyWIbkRieQY0jqU6rSlfbMJU3AVktYDEkiHmcQG1ueqUdsiioXpBoBVVuBtlYJGAQJ8gGZg+FQYU9tRqP8AUIVgWSrhxk4BEffI+/4a3Ox9uqCre3RDfxPKmYFwMkrkwZMRB+YE/wBvirKWOwamrJaZLKf5gJNqkxk4mc6g6j1E1KFSmm5CVhPdimFI7lQ8iCCyFpInM6NQbSvTo7OrUuaoy2i0MysSGJlWUZIQiQYGPg4170/qw3D1KoQCnt1ViwklGBJAjgAgNx86qmy6ZuNx3Vqst/QGLM5HDsRgqY+gN9/tq3daompUFV0dSqFCtJsgMbrQhwQp8R950WSQnv8Atmm8VNsZrMssVlXghSBIGBzj7ffQ1XqF1xh7nH1SsknBwVP99DmiKcWHDEnuMkkcm3j/AFwedRVQ5BIQqwycRBPAx+uRrO1cSLuz3BmDLEEVApx+AA1lqEFTTRl+CJGfxwT/AI0LfcQxm7IPgfmPvqcUWHazBY/HmMzmODH56lbfpuyp0hbSpWgk/ST5OIlvnkARok0jlgG58zFoxx8z50JSRrQrckkgg8wPj7aafu7GmI8fSVMZEYBHj8dPmjQT22HF8Sf5j8/jrNHpt8ZSCckc5OeYz+Os00rn1Toq1ivcwZHDwMBhBFp+RmY+VGqh1DbbbbNVFV2oPXQXOG/iFfo9tecMA2FHkxBjV4qhk/mGTwCZ1z71t02nva4NQVSKNRKQ/dwXyVBe5ZKrazLwBg55Eb1lEvTtoWNT9zZ6ZW2k1Hd0JpslGKSWvhjYJaFY5LfOrLuOoUKl9IVqRZAVZLgGXHcCpNw54/LQm19PUytQUa9WmWLXFaoZgWEQpcNaI4iD86Qeov2Z0TU26UKbU1Zj7te6ozysEgqAQzOLjfgSDJ4Gkq8Gu26BSoNftglzphgxKwCGyCSIZgQzLJ+IMaiXrXUJZf8AZ9OouCrU64CzwA96znP5Y5mZ+jekNttvcqUKrHhHL1AwW0zHC2kk5B/txpt1DowrUyjcEYNMlWGPqVliIz+nkaJwXap7D1qzV6lHqltCupAUqYpmcgGQbWAaJYiQDqxfvSgqlOnUYrybGgAm6RUKhMlvBMgjGuP+uOg1NtufZFPtFNcgAXi4lXKgjuIEEgDVo/Zv1veVadWkairT26rHuoTAaQFLSHtXJBMxnOcCZlzpaNt6qo1KtRZBpJ2s92S4aComGwIUY5BiZy9WwBawqKKS97tDmUAMwQeZ+xweNBbLa+3RvWklRSQ6rRRRlQAGScmSv1MbuOdM6WxR4DSuB/CKraCQD3CCoAM44nPInSkXbwF9QdMps6bilUqU66r2GkV/iA/SrK8LUB+DB/DRPSeo+4YqW0qgNsNHeYnCtkiOCCcgiSQdTbjbOqFaDLTPKmJiTMrMjOeQc+NL32Sh1Ipe4yj/AHjhSymTkORPkkGByYidUgyr9R7yBwoAP3B8kNz5yMffSipu6jozfu6VLlJBQ2F4Uugz3C4x5ET8To1KvuvabyoPc2YDESIYnMT8Rr3ae8as16lNlBNi0lcG3IJYs34ZUQPzwdqnBXt93uGkmiaQki2pJePuabED4n4/XRdA9wBUqY/Ef4002u9osHNJ0a1mVgvhhysYhhjwOdQNvu27KCB9cAjx3AECZ8edGhsLvay0gL2EMYmGwTwTGB+eNaDeoy3B1YESCpBn7wP/AJ0Rs+o3EqGBKmGC8qeIYAG3zhiDqdkW4logA9sCSfGPt40DRaldGiHAJ4EjP4CZnQG2srBK1Mh1cB6YNyWKBcSLeSxsJmDB8aZ+1t3AV6FMtyFgTE/b44kHkwdE7LaIiBKVM01QABQO3AER8wPJ0AjrbZqLFhTrKkm4Blakbj9UXShkyYjUPV+jJVpEp73dF4ABVbQzBmkDCmDhpP31a3RXKnMoZEj5xzjj8NK/Ue1Z6DU6dtrKLwtwYqMkLEcgcAgn50rBsv8AUvpSnu9so7wyi4FYlTaZWf5QRgzIjxpGfT5VyrkhXAKZBcZiAxAUiOAwMkyI5036T0+nUO4pV6jn3UphCQaYKlCOxge8gnPcT9ozoL34yOxKdtNIIgWiJzgnzESPvpXUEV7c+mfaYvWa6op4tHcGYf7xQTcFwZnz8acLtkwQ7UpiVFqhj8qDNvwItnxojcPLXgEiJgn/AFtxOoaxn6RLTINsn4ic5GZMaztXoVRrJYKdQotUgkANJJLXZXwwIyPGYwDqLcbKlUIdCht7wTjEmOfv8H8tJtzs1ZyK1otNxbPPEqykMpA4yPPyde7lyqqwqmvTINsW+6BmD3RfBPHOPOjey6EDp5qOe5SC1pMEMhAHnh0MjMSCYk+GCdJZQqEXXXBSD9UCSRJnA0u22+CQL2VgMq62OME5RgInOf5pOBEaY7Drd1SkEqwb3FoUFW7ZKmRcDENjHxpyDbytswZVu0Ht5IafMTwdSbdAoVbWOB8GTAySMHR+6S4gMqABlMklhBPkmCvwJmBxjSxXqGo4Sm1RAVWB2uhYH6lZUxjkFiRmIzo9T9hOPv8AkdeaFXYuQCyujEAstnBIEgY4mY+0a80aG3R69NWAktdgAqPyyM/f+/nVS6v6bcb+nX2jpNQClXRmAwCGNQCDc9q2xE5Uzg6D9R9UuqUtslV6SSz1j7hRUUGO9hmGJm1SLjidKtj6z9+qtCiRTo0wYdQ6XW8BYuAy19jYa2GI1pcmVi8qgpmUKktcAYxjwwBGZ+T9+dL69WrTbuFRxUaLqYYxz9aXGEALZUkmfsNedK9P1NvT7txVqwCWUhcjJlVHcG4kgkEnT59tfayjMQQ4yfxnyM/rpw3Mf2iVP3XeUqlBKpqVINUFHenUtbsgmQXAlZjAt08retm3wFLZ7Z3dgfdSoCq0zEBajnttnJg5GBydXYs9MhSGYGYKzAgTDGcTMDzoLovqKnuKtVaKP7dJitSoyhU9wcqvliPJjHzosLbh/XNtU25p1K9V33LyalJktFMBmQLcWkkwccHnU3pv9n24r1V91K9FavcahpmFUKWWSTbJJURyMcEY7HW6ZRrbhqr0WuW326jliJWR2I3auGMkDTW5Rzz9s/4/10FCrpm3bbU6VOpVepaoQM/LMABMjM4nMjPmdZW39UBzSVL+6FdzDEcAvb2jjwfw02JIKxFpOZxGCf8AIjUsQfGfvx50KVPY7CvtqdSo9Y1HJvcC9sLlrQeZUQFACrAySWJYbRjVRXBt5mmRJx5DkCRkZj8dOKtIRkZ+QBPz/wBjQdegTD0sNAWYAMEgyQcMByFxJ0riZerGkFqVle0mStKSEJA+sAzUOCLgPtbwSwoVadRVqU8giQTPj7nII8zonabc3QxLfdonPIkATOo+o5DU4YKAMwTyZgc8QPGiQbBvTRVDMMgHAJySCT25GbRB++lfUk3S1RV9mn+6KCSjMDUqMR28i1bWAPknPxpw9IrBd7QrTcI/XM2zPPzxGpKuwR+2WF03dxJYYmYIMGB+mjuFVU21Yubwlk3SKfGTkAgDk5k/J0SWgXNF2fiR8edOd1u6lJ0SnTZ1chC4UW0wRALEHuGMwPI8HUNL0/Tc5vQTNrLyIBMHxknydL1sV7aKtpVZ7rWV1bDD6h89wIzjXmz9L0AQEpNT7gwNPcV1EfDKH4+34eOWvVkp0YtaIEwxmcxjMj8Y0Vt7b5ulion+II7eYT5EgE8ERplslqraWq/vdeik5W6myiMBVFSmzCJnBzOPsppdRrys1hVStDe4QaVSmIA4UlWURmChzjzq0bu56sVlohc+25yw8Yle084kf30qq9CepQLU7vcVmR0JwwBiVgXDwefnSu/giE7KpTCsVo1DggoAIgkqcGDb9gvPHJYGuQSbSFPlZySTn8cyfz1DWVkbNNlGLZWCR+Y5/PQ1UFmIJa44UDzOTnyfsNY1aLeblh2rdPE+P+861mobZYEqCQY8kmZIyfwM6P3PStyAhZCEJ8iJIxJnInx8nWlQzE2hvsCOP9fnU2VUu0FrKbySzcYIB+BmI1rUpCpf2Xi20i45/wCUeD9/0GpzRIzg/mYH5wR/8aiPbcGm6YItzHzjkaBYK3FS/wCsoqKcXEwJEwSAZBgyYkSdK+p9BuWorrcCQ1OsrwUYLi9h3W8Q2eQDbA042iqjC/uCGQt4ieQST8wDIyQIiONq25YVew1AMkBiMBow3ieeDxHGrl0jStbH1jW7FKgKsEjcufdcooNpYAdpljeVANuSTqybXqDMqtNjKQxEg/TgSTgzxgTyCdbVtg1btp3mq1zIWbhgBIm4Sgx2YUyRmZ0g6xT6hRPu1aEDKu9KmHJHILIRPzkMedVzZwU4vK2fvFN+792Rp5M8ng+dZqtUPWtFVAQsqgfSyZHyDjkGdZo3kNx0WpSDKUYBkJgqQCMg+DjQW/6LRqbZtu9NTQVXZaYEAFFBU4jgknWazWhUw2DfwqS+FooR88Ac88YPzpj6c3LVNvSdzLMMmAP8Y1ms1URkY1BpF1dRbRgABqtMkAYJkZI86zWadKHAckvPjj9BqDZMSJOSRnWazRQIq0gQZAOJyNCUaYVTE5Y8sSeeJJJj7a91mpV9Jt3uGasylmtV8QSIgIeRnyf1OmtMyDOs1miG129UhiAca26mxNJ8ng8GPH21ms1U6L6zabdfYAIkFRIJJBlBMg62rUhcQAALTxjwPjWazRQr3p3csd7uqJYmlTWmEQnAkScffVrqL2/kP7xrNZpFQM5jxPHjAEah6rtUcS6q0K/IHwPHnWazSv1Ua7GoWpPMdrWjAEC0NAj751Sur7x6K7g0nZCoRgVJmSGJzyRk441ms0hFr2rfvG12/vd/uiXnEkAsDiIM+RHxxrzb9IpUwrKnd7jLJJOCCIgkjWazUfaE/UtkgoOoBUP3tYSst2mZUgiftql7LfveO4z84k4HJ5P56zWaj6v416tv3pvVVGtUjIER3RP66e+l9km4zWUPNFCcRkN9o/8AfWazTx/yK9LPW2SVKYV0UqQARA/p/tyeNcx6h1CpT9wI5AphrfyJAn+rAAzOs1mnmnANU9Q10FGotQhzSVpheWYhoxiQBq51eo1HoUizTJYnA/rI+NZrNTGhF1F/4h/LwPgazWazWan/2Q=="/>
          <p:cNvSpPr>
            <a:spLocks noChangeAspect="1" noChangeArrowheads="1"/>
          </p:cNvSpPr>
          <p:nvPr/>
        </p:nvSpPr>
        <p:spPr bwMode="auto">
          <a:xfrm>
            <a:off x="1524001" y="-901700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Book Antiqua" panose="02040602050305030304" pitchFamily="18" charset="0"/>
            </a:endParaRPr>
          </a:p>
        </p:txBody>
      </p:sp>
      <p:sp>
        <p:nvSpPr>
          <p:cNvPr id="36873" name="AutoShape 10" descr="data:image/jpeg;base64,/9j/4AAQSkZJRgABAQAAAQABAAD/2wCEAAkGBhQSERUUEhQWFRQVGRwYGRgXGBsfGxwbGRocGBweGxofHCYeGyAjHxoYHy8hIycpLC4sHR4xNjAqNScrLCkBCQoKDgwOGg8PGiwkHCQsLCwsKSwpLCkpLCwpKSwpKSkpKSkpKSkpKSkpKSksLCwsKSwsKSwpLDUsKSkpKSwpLP/AABEIAMMBAwMBIgACEQEDEQH/xAAbAAACAgMBAAAAAAAAAAAAAAAEBQMGAAIHAf/EAEAQAAIBAwMDAwIDBwEGBQUBAAECEQMSIQAEMQUiQQYTUTJhcYGRBxQjQlKhscEVM2Jy0fAkkrLh8TRDoqPCFv/EABkBAAMBAQEAAAAAAAAAAAAAAAABAgMEBf/EACYRAQEAAgIDAAEEAgMAAAAAAAABAhEhMQMSQQQTIlFhMqEUkfD/2gAMAwEAAhEDEQA/ALL1X19tRVRkamRaQzlKvuAzIVV9uY5Mz4POq90zd3K8ZUMWBxIDG4Tj76fdR/Z1tGqqVS1RMgM5Zj9NskEBQIODMj4OqVTrigtVZMIWTu+EaB+JiM6rx5et2jyy2H61wRgyNYamNItl11f3YZBaXkeZDQq48+T+Ome2vNMFuY7iOAeY16OHlmUcNwsEF9eCpodqmmPStzFOvhcIGEqpg3ouCQfDHVZ5+uO5/X+7opN3SC/WCppgNlSvWmFcn21qMxqBVANMO38hPnUlfplIQ6lmp+21QgHJtcJAYoMdwM2+DrG/lYTXF56/9/av06WGpry/UnVKaJ7ZQMA9MPDGSCWYcwPgeNBe5rfDOZzcRZq6EXawnQ/uaz3NVsk4bWFtQ+7r2/RsJi2vLtQe5rxqujYTe5rPc0PfrL9GwI9zXofQ1+sFTRsCg+thU0LfrPc0bAv3NerV0IKmt1qaNgRfrLtQl9Yr6YSTrcGdRBte++qwWICyoJPGSB+ulbo5N3QhT/oPzJgf3OrN0nopp1YrWn3FKhYkYIklvGCwjzoLp3S6k3BEGZUlsheJKMpBMyYPiDonbdYrE1C79qFF/lnuyTgAGD2ggfza87y+e3idO7xfj65q6qQRGI/7+2qF12qtDekKzKrlb6fCG9VUePzwdXOnugTaCCSJABzExMYMffXPPWDmpu3C5goO0TmB8fhrjy6dOlw3Ppik7E1FLvgFiYmAB/gazTSq3cfx1mq0Fc68jn2ijVVF0MKaBrh8GcIvy/iPgjXNR0T943W4o3mnNzHtuMLbItESTga6R1aGsBuJuuW1yplQB4MEZgg8j551UemWjqlUlgqt7gFxAHdYwyceCY5OgrOg3V+ibOqtqltq+2sWoltvvJ/KygmZJ8/czIKnTHrdOs6JQ29JAVb+IfpFpQqJNvcDJIKgmUnVhrsnF4+0P/jP548knydL32SnAqKDjkg8TEk5PJ5nT2frFZ3FOGIJBI5giP8Av7ak23UalMFUdlDcgHnEZ/LTL1C4pbcGmachlkEj6WIViJMk5nk6WrsHJhUYn4HP6a78PJj5MdZf7cPk8dxv7Wi751cMHIYAAEHIAFoH6Y1Ies1rg5qvcswZyJ5/XUDbZsdjZ+x/HHz+WooOtbjhedS/9M/3QX1HqRrWFplUCkkzd3MZ/wDyj8tB3aiVD5M+f1kf6a9jTxkxmpOCu6mu1l2otZqtlpLfrz3NRa8OlsaSl9Z7moZ1hqaNnpJfr0NqA1NYraNloQDrZdQodQ1uoopIzK8wJ5W788RpZZyfTmNo0tGtfc0r3PW1DEBXeACCoJmYwMeAdQ//AOhQ2hVZmaYWIY8xAPPH/SdR+vh/K/0sv4O79S0lJIEGWBKjyQOY/DWy7F6YV6qCGkWlu9cSjMgGciCoIIGftotduiEkMoYmWAtVZACiKcyBA4eZJOss/wAmTiNMfxrlzUdHaM5iIj5kfrrW0h7TE2hpk5LHtXI5IE/hoheo2VDDOwPbYrkhO1eBMQZ+PmCcaMrVTUCNtmSnScd/uIwmBBIAIaZ8sO4RORrG/lZ3ptPxsZEadEaQKjCnJtFwIls4B88HGtRs6VNXbcMjUyLQ4KsASwUMuDNp8AHjONSfuVdyBQanT7S4ql6jo1S2GQUqjC0AiQykAQIByNVDfdM3CMG3FenVVySQqFDcBEsrKCQAzRAiT4Ooy8+eU1Tnhxxu46HR69TNO8V1UDE1LAOBaCQR5ANxEQ2eNc46j64rUyKNA0wBY5rLU+sqoC3E/QRGVgZ+edVrq1KoKhatQrqCce5IEGMJK8kD5P5a6Hs+kbIUB7dJASqMKjwX7+A3x9QAtIzJzxrFttWP3+rvKqrV3b3OyqWp0mYIrEKzGoSsBQZhZEA6tdChtukU5aruKvu257rCy5gFRZ5jBnVh3ysLKKtVpqtP+HuVYEchQtQx/EtMtDABvsToDqW+ZQ1JjRrVmOWFIW0wRL1Hl2UsQ4tUkQZ8CChBG89Yb+8+10+U/lNRyjnHJSw2zyM8RrNLur9f3Ar1AALQxA74wMCZWZgDPn7azR7HpH0/qR3t/u01qBDTKq7FVSbwXuCwTNpzgwMA6rvrmhG4qiZyj8AT2hfGJwTjVw6+fZX3FosZIwtOWJici6CogEjkQTqnettyQtKqqFPeRZRltZSGtMrmPnmf005LOyysvQDpfUd3TE0a1RRHHuDEGIhj9uBGI086d+0HdlkFVopllDN7aBrWiSGIicjVbt7QABgfqXkg/ouoqqCCIyIAH6ljP3gD5xqdphp1X1dX3VL261W5CQYsQZBBBlVB5HjRvpj1MVIoVC5xFJgyqUB+ajcR4YyBoXp/otqyBxX2qA5ipVsaMZi3jManPoZo/wDrNjgwZr4/9Gql4Glh9UM1LZ0mVmV1allTBBKMrZH4+NLejdQ7arNWqe4tNyFYi2WSVZYUEHPljnOdZ6o3FmxSi4pdhQTT3IqOWHkoRLDPjPGq/XZSjlTKW0rTH1AWqfwgyCPBB0C6Mqu8FMKOcFZJE3L4biSedb7bcipMcAgfqAf9dVzrQY1K4mQK8QPBb3P8FdZ0vfGlFxApz2grOeCwEjM+Z11Yea75cuXjWmNea9RpE8/fXg12b30weMdaka2t1lujY01jXhGtyNeEY0bGmhGod2YRz8Ix/RSf86mJjnS3rNWrYfa9q2xry5MxEEATkwf7anLLUVjOTXoe/qbmmaaJSXeUTDKQbWS0yxCzDBrRMxk6Xb3rNMtG6NGohADiklS5l4hSYAaJgk4MY0j2aE7iolSrUUy/uNThJFy3feD9/jVz2fonZpzS90jJLsxJ4yIhefka8zLKvRxx/hQdxVpl/pJB+wmZ5xJyAJ+M6vnpmpTpbelG3pqzW1LqrhS7CQChsJVcMApAgZJzo9aKUaTEWrbNoVTEjujtBntz54Oqd6g6sqgtRw5cm8LiCARcKgJViLsrAMHmNLez9dLVtd9RfcswioL6jMXJIU2kgJAkiQDGAxGJJESvXpbVKftUxUDEu5Ue2PbBZySplvNgUm5jzGNc32O5YNSamze97kmGxlltx/xSQfBH21dvWHVK2wZVFPb1FgAe/SvqE92biYwREeLRoLY3pXWwBTX3kqKZb/du2JP1UbSUkm0dwCqSY151L1M1OnUO3RjXY9stcyDNxSiQWCfe2OTJ1U0/aFUE/wDg9kbmuJ9ljmAPLn4Gpel+vStUH902iXEAstNgwkWkq1xCm3GjQ2vXp/d9Qf2GNBrVS2q16+5UAkrKNaFJxxLHjGlHVgtffBaFOFUKDSrTTUGTUcEy1qt/DGOS2rH1H1RS2yJUpW1aE23itTUGwSFUuwuIA+mQZIiedJPS0bne1a7qSZNQZi0u4RCR5KrjyJEjIBDC87esaqlKtAiTFSibXT/mH8sDHGqr1noNGgtV0WmpopKEJIBJDwyLkjAx8wfGrXQ3UyQQ2QR8foPJiNVUbymlXc16lSKf7yEM5EKDSDEzA4diMzAGNVYOil3qHb1HRdtTpsUVvZTFSe+5AXbuDwojHONF9KrNRBUU2S5Qzd2WABVbmglYVci7ly1ogapnVt9t/fqHbghVZWJSoSlRhBDILe1pxyeOBppU/aBRaVSluVZjEncllkm2YK8eYPjWdmxMls6y6GsxCKwwAWZFMBQOG7sRGcnnXuh/VPU6NLd1UqrVLqRNrCIKgj+X4I1mjR7W+qR+c/P28fJ1zn1qJ6igcMwtpPAIB7alxABGJIHOdXqnvVao6EiVW4qTgKe0k45z+g+dUr1wgFWiwAA9ogXZxewwOZNs8+daZXdRrUV3qFMhmg/VLR8TiPyLEai3XJ+1v9lA/wBdF75eABzacebhnP8AzAH9dQ7xhJI4kf8AoH/QHUpgTcMDbdAtAAxjGRP56lq9YczFsKMMEHAiMTH1fbUFUxyMYz9zoLpyDvHyAD/5hnS0raSoSxJJBLfhngf9/hrNuxpkwAVP1KeCP9COQdDhpVhaDepHHxnH3xrEo2sDyBHIERGZ/LMcaZfXRG6ZTfbLuDEVyHgzIuNT6hgSPkHOgG6dQRrRTyeIR4J5yePM+dXDrlZKdIuVWxSpKoO2CQAACIjg8fOq41RXpN7Z7KgKhsyC4JPyRDTqMsfrWWdaDb/ae1SDU7gxZOOPqEyD8icakdc699SUwNmTSw0oVIMdwdfkznjQHSt0aivJmyoyg+Sotgk+eT/bXT+Nn8c3nx+wXOtK1cKLm4kD82ICj8ydTRoHrVRVoMScK9Nv/LUU66srqbc8x3YIrsViUfua3gDME+SP6TrUM0x7ZuPAuSY4/qiJP+dE7jqC1xSZAxU1FYNiDhk55P1HWUyfcguMyQLgB9XxF3+nGuG/kZu3/j4IkoVDxTIj/iT9OdC9Q27+1UlIBRpN6Y7T99b9R60VR/aUMwSZ/peYhpMiAJP4iNTU96KquiuzgqbgBm0jOAolSfxzGi+bPLsTw4RQa+8X36zLDq4dRBIHd5/KNdS3HVAKJqEAKJRie1gyibbCRUuJBBMeGjnXOX6TRDENVqmMArTGRaOZYW5JA5wNedU24tR/eeqzA3XT22wAFZiZEMfw8fGoXNw7oeoqhIqhVDF1RiRex7A1wHKzZIWDBZoInRr9crGS1PZk/wBZDYPfxiMFcYxePnVOelkNOZB5/wCI6OQkKQDwQfB/pnkf8KnQS59F6i2431GjUp0AtM+9NMGJRWtUyMiSGx9tG/tR6f7tO7j2X/E2sFiT/wAJDf8Am0v/AGV7T/xbtH0U4/Njj+w1a+tIr1qqNlWQCPuVOfwBGfx0BwgrovpgHvUpJUe4mRGO4Zzgx8fjqPdqQ7AiCCQR8EQI/tqbpYBqpLMkMDckXCJypZlAP4sNCY676g6mg2u4l0qPWX20qGmqiorGP4Sg5CAkluZmcRqgmteKkfSj02PiVN6AH7dy/mw1h3oqRFfdVgCxP7weCAALFFV8mSCY8LB5lr0HbrTo7+nVCiuKPuZY/Qwp1QCpAWUIWfIyNClv9Neo6f7qtzi+nTa4HmaYAyPuLSPx1SOubmejbbuzUrXOSD9UO55GcsONR1KlJdjVYm3cI6FYOSGYKQyGRUUFXwwkXjInQq1TuNuj7mk60klUqgv7WO2ShOFDWiRIkxI0xSTpXTq1YH2qNWogMdqEiee4gcgEHRC+n6610pmjU9xmDKhQhmUNyARJGDmPGur+it1QpbenSpt5Y4iGkmDIwe0LxxbpV1JI6lUq1agp0np06NOoKqi36GfIaVJKuoBH850twvUq9ZdLrVN7WdKVRlJEFUJGFUGD+II1mrnV6oFYhoDSSRPEmYyJxOs09q1CH0Rv6u5qbvcKFYM9OlLMe2kA7GwQbmgqQIzySDof9om8C1QzMFsCrA5ui4/2I7h50B6N9X1FapYqV1qkuaUotbAUgyAEqnIFoNx5xrPUNNNyjMk1KgY1Kqyy1MYa8ObpAtAVeQDEkaVT8ADch3w0ytwHmGNy8/kPzjQjHt4iGb8YgWn9NadIrL3OwlggIjPmY54ggfbGo93XhCxzNpkf8QBB/MQdNFginSDUq2cgJAg/15I8DhRnSravDVPBtP8Akfpzpz0dQ1X22a33Ft8Zk45/tpNQ/wB63n6v7NP+dBNKBKsIx4/JiVP/AKtTNTIcIeZCn7R2E5/M5/PQtcwf1/8AVjW+5rEm4n6iZnxdLf40U/rq/qbc0n21RXcl4gvFMTDCDbTYsOFwAdKuk0J24tdKgumUcTnMMPkTkDPOuf7kXBSLYz4H2PkZH46I6d6l3NJPbp1WVJugAQG5n6Z+fOkraydU6jVNNqSohCkDJAM3z/TJHyZ50L6eSoGCPCUmZnBwWJIEQSPp8/noqVrU2Y+aKuc8terGf+o8al6XsxVbbOxcMEmFK2QpcC5eSYgfkNLfr0r/ACMDtAI/iDz4A/D50v8A9mRUpqar2m8STkiJzPExGrBYFPHPwD/f40NuEUNTYDuNTH4FWB/S5TqP1Mr9aemP8EfR6tRqVEDFKJBhTDivb5ySAeDjQ/rOhbSXvYnIlv5u9ZHAEfhor03vUXp9Mu2Q4nMk/wAReByT51v6qdXpLUAVyjBgC2GDZOAQTAtMCJjT+l8b1rDUqnwyqogYNnuTmOBcuf8Apo3phpPVpm9GZaaqxHcQWZFAJBM5BH5jVT2e0pi6ruysMzGEAcrEEhiJVTkDj++l/V+uBjZQUIkRKghmA8zhgCDlST/YRaN6SNXpsT3gKDHOcfbnH3xqFt2tXAUKBPbIPgQYjExPOk7UR8R+eiOlL3N+H+ummj6qkFjyOR+gOp74MQZP+sf9Na3hgY+B/hdQ7fcXziM/OjQ2vX7ON57bVAFZmYibVPEQM/iDp11XZ1N1caGRwxLBSDdwZ84OND+gaS06faZdwHYHmGZ7Y/KDjiRqx9tGhUq3EKSzsWiB4/tBj7k6ja3EOubEowZok3Bv+ZGKmfGcZGiPTnQam6dxRn3ES9YYL3BgBnkeQCMyR99Rdf6+NzVNi2UgSQCMsx5dvgn48Rpl+zzdMm9UXEU3VhUGIIAvEz8EY++qRA/VK1dKdUV6tV3Fo7y9yXRIh8gywBzzbnzqwdC61tm2rbndKtwRqRhFudmAVhIUlrhBk/TJ5jQzUEqbLf1apCsyIyz/AF1KvuBQB5tpqDHEapmwS6pSpKt4aoosMw7NC+D94xHjTh/T4H3UQrT9y57Qg5b3MWgiIa4DI4MGORroXVqLnZVfcpLRFKkE9sW2mU9wgWiFCvYRGe0HmdQ9Rp0KHVEVAqU6ZoXRAVCFKq2IAAupt+utN91Ib0btRTZV261GJJBV6jSiEQMgLeBkyFB0lGW5/Z9t7iaDvQJMgoTEk+UutYR8/wBudVP1RsXoWU92QEd7qdWllWZP66Z7k+oSMgTzrp21eaVMng00Y4k/SDxGTGqZ6uYv1Lp1IiILVPJwCGkggQYpnH2jT7Blt+v0GUMFWDJ7Uxz4N2fx1mlCemNpUlhthkn/AO1UHBI4gYxzGedZoCpeiOm06u5q0qyK49moQGk2urYZbTyP8DSvf7ncUmBqM700ZkV7hcIIJAf68eLiRzHnR/S6lal1EimlM1W9xSiNahvW9kQnAPIE+cazr+3UKzoSZYrURha6E+HQnDYMEY+DnSR8FdHp3ircyOTQvkIQy3NTKiQAjGP5gMZ+2kO4rTTK3E9qzjiEAUT+AGn/AKUForsSIFNV/wD3UwP1Hg+NKP8AZ9xdeGVVjjOMefjTK9JemuBvtozRHuITPHOP7xqCvTt3dVBiHqD/AF/11H1A+3VoORNhUmDzawJHxmNS1nDbyoy8NUZh+DAMP86CK6Ne4QRz5n5zorfkFqZHlKZP5Fk//nQO0WQMZlf86ONMlKZx29v3MNd/roJNSn21xnt/urCP/wARoTbc6tXQeh03pValdnspBTCWgkwW/m+zDWnudKSQV3ZME3B6TARIMRA/X7acguQzaoP3ZS8zYFFvzcKgkT9IVB+umX+0UUofcsa0sLTNolgQWMqgwTDCT9ude9VoUKFFEK1nD0woaUkdrCWEgE939hqr7rZhwzrUqLdarCqkXEBZDMjNcQhJFwgTyNTlhzyvHOfFk6f1mi7v7le6FJE1YzcIAtI/xpVUqmnVJZiVDqYdmIAe0Ny2PA50k2/RlmmTUTuJBtJkQfDRBOBwcT9tOusbdagDKRczDtef/t03aVGSfA+5P5ifVdyvYbqfTqS74im1NFU0xbLFbz/KO0wZGZjU+53NKpsQpg1aSUHU4iGFFWjMyDfIjg6I2CJuGPt0mR7R9dV1ZgJIDNAH03mCTIU5Oqt1hIcyjU2/oYfTErgxle3H56v11Ee26hL4Kkm0MTH/ADL/AH0HuqMHyMHg/GiakBT5LER98Z1Dux2g2nHg86AFomQCdFbcfVHxxoags4AJPgASc8aL2EFiGPI/1nQB2yXtqfYsMfYDUPRNv7lWnTJIFQ24+ZUA/wB9LatU3MASCWYwJHnTb0S5G/oNF1rgxPhTJ/00Hp107RJqIsA0SEptxBVVQNd+pjjOku69b06e1FKqorVoZKlIiAJJuLHgEiOPnEasTUSyOTi9yTnz/wBxrnXr7pz0947FSEqW2MeGhRd5/qDSMeNRO1KYr97GABnEkxJwJPxxpr0TcujmxrQ4NNz4tbmfyk4+NRem+kGvWImEUF6jEmAoIwTGCT2ggeeMaONZXeu9BVVaakKQuGaLTEmR23fc8nVFox2+wbdFizldtTYFQBIerCgqGBiFAAJEkSIy2rT0LpS7jd7YtRWkdqZUKZi24gN8gMFIH/vpL6JqNW27UyTbtSGjM+2Sz4HyIf8AH9NW6mV24bcFmpKRLmo0MR9UBfvAxEnS+qij7jf/ALz1Dewf94zhQZ4T+Gv45Cfpp16UoNS29gcslcFn7Se1ZRVBiBAX6ZB+JnVV9L1mbcPXMS9QSDPLuahIPwCAD83DA827p9CqQvtuFp0nNN1IJd4JYQ1oCKEKqQWPBGCRpUoK6V6orjbCfpo00HapZioUXO7GFRUUfIYxx51nWOq0wKPUVps7KRRBBIUrUSovb/xrcptjEnOtPTgmjTLvUQFjm9SAiAliqshtTLfT9RDYkzqfrO3qbvaMfepVAjK4KOWBWmbl7cLeQIjIEwOMEpq3sBWpU1RzWLD6pRpkm48mfOvdWfrtVhuKgVKxAMSqpGAP6s/++s0aoc6328dt6KhQI7tTZgVKwzIEbH3Kkz86uG+9LV93UpCvR9tnpGyqCvcqhTDSZOIMHwWiJ0H+0z3Ke7224aSVWQWOD7VRXAnnAMeeddE/2e9OqK7VC71UFNkVu0ZJvAbLAflysLk6pMUvpPpartlqiqy21FVUPcO4EMZgNb/u4kEiTpTu+g1/3sqie6atIMrUzcrWXzB+YgwYORjXRKmyeA9MqdwGZlvZ1Wp/QGAZhKi3vAnxga8bf7ltpUfcezTUqGJouzBAJvvuH8uOAeZ0Czbj/UduHiSwtyfn8CPn7aCRj7oP/LP5LH6wBrrW59IUtxUViB3gF5ALTbyhXvctzMkeZHjfq3o/a1BTR6I21ZRFOpTtNNo7VFQgEtJIJnIzBMae0XFyOvtwpwABIwPuY/11vj2nVchKognk8if7L+urcfRO52tVa25phaNMliwYMP4aNVBwJKkqBMTJiAdadM6YazVKD00DAAtUfCi1QRLWyBOQYz+mhIj0ayvSrU2CsHZu0g5RVpqf8idMW9IbU87cd2MMwx5/m0BVpf7OJHtKyhSfcWQGLSzKp+IphoGfMDRNXrXtj3Gp2U3Pa7WgEGDjvlRzkj4i7jWszkkZ+lu0XqeuCEAghSVwT4xHPPGlFOj7lODJUOCJdoDADu+2BbjJ/CNFdTcV5RBTWopuYe5IJayXLTAgESB4B84MG16C/wC8JSFSFdlHa5Kgkwx7TGR8wYA8ROflvt008WPreeQ1faJQUEFLmaIqO8C5WuIAaeVJgnlp0+r+nwo224VkspKXqWlbQBTLFgBLs0mJkxPxqt9V2CC9iwdatR7RlYRFXDKchgzRzGrN6B2VPdbGvSctTJqFSyGGVWRfvkTyvB1nNzW29st/b0rVL1c7V2rqqIBaIYBiqAsBmMkBnP0t9pxoL1zuUbcK1J2dTTBDsrgt3NkFqaFhkQQsaUbKqoZrgSrA8Nb5D/HEK2OJ10p+j7MoqHcB/wB2ZvbMEkS1ncLALZtjIFxJ5ObtZ62R7D0simktcXe6hLgSpRwFKhWVpMhsz8jQnrDodHbontF+7BVu7EEgzGD8j7aN3e6SjXp1L6tX3lZ4qgI0TAiJEBg/gf2jRpelu6Fb3Fk06buqsZEmm4DYAypiPx86mY3a7ljJpzxaUfSxGOQY/wAa1vKCZgHsnM5yY/DXnu/h+ujOndENcgs9ixgxNxOO0SP11pMbWVyk7LtxVlpBnAH6DOrZ+zrbQ7V3ZVpkrQg8s1Y2i37LBJP4a06p6NAKsrn2xlzEsBz2r/NpnuPTSUKVGtuHNK0fwqIADA4LGqfqZybQQoySJIjKynr2eFmfTpG4daVPvZVA+ongZMnXOumenNz1V6lVqiLZahdwQICz2qFOAO44HPOn+76dV3Zb32hbVa2iVkI+Za4HuiY7STnI1Y9p6bQ0vYpq9Km0+4l9t5gAXQMAqqyVjnWOLaxyin043VdtQc1KCG+vXoozSFwABOVBOPkknMaa1Om0f3j2dtTvop4Ik1DTXuutgtJbH0jEdoMC/bLYpsyPZX20gE0kcspcnLkkXHAiSZIEYjSmtQr0C9bbI9RqlwZA6jDsWlZQkR4zPzOr5SoOzoU9vvalGu9RKRkTTZlta2UutJm0MyxOJJyNMerdbG/antgGbb7YD3K1MS7R2CoQxAOSuOTPg6X9d3VLc1qfsUzQrsxvEMIbtAJcszMQb8wp+2jvTxobRJrIprF2C1MQIRj2PdgCIPbcCwxm0sti9n0gLuKS1gg29Cmy06qI6h6lRQ1zAyyk3ZLgA2xyBo7pO+LVKlCEAqKa4LqSb6aWkrHbwomc5EZ0fQ60m4WDTcX0ixqVArO/gSATI7SZEA226R9M3AStTKmlUVr6JKYpi8e4lk5EMEgnzI1NVwe9D2yNt/4deKoepahYwH9ypZwcAi37ZGlPXdvVpUKt/se4rUmBQFXT3GlirSAQbRC4kMxA0V0ne1KdA+zTatUaq6tSsNtrO82uOBJ/vA40J1Xq9Vyn70goMwNoUywQgLlZMX4UHs++Man+wsu/3tFXiptqzOAslHAX6QRALE8R5Os1F17ZUhuHD01uxMjM2jnGs1fKS79r29Q0qNK1ldMiEkA1ARDMGKgwgaASeJA1fvTW7Tc7OhUQt3U1BPkMBa4JP3n8iPGqx6r6JW6gVp9qU070q4tWCwM/xB3MQBx2rJBOpfQLjb27SsGo7hheBAKFUFkBlMH+U+Ofvqgsr7KoiGoWSpUWQO1k7WK3C4u5nC/jAGJ0OdzUVixphCVBamoZnJM5LQFMCRcLjJOYAJP6x79Cg1Vaf7y6wRTQWse4cSWEiZ8nHnW233zmh7lSmdvP8lZ1DRwJ5AJngmeJjjRQV7fbV6lVxVND2gzU1FOSSIAKzbKEggYMwJ8zoXqXpyklSaShIpwgpqqmBKlSzNbVuEYgsI5IOnGz6jT3HeFlQXRH/DscpgdsiA2RiRgjQ5KLWUs17qkW+8CYEXE04BLdygkSACODzNMl3Hpx6iGmKtVKBN5mr/E9xWsKhbSpH80sDnicHQe79OstF6b1KKVKvYTUWCzE/SrhivdAkREliEXOrUabFlvqLUkkqYgg8qoWYYqf7CYnQvVNrTqWo9QOabqTTFSCx5tKCWhpJIAz8xpigfT/AKf23tqGvvdR7i1VdgzW9wBaKbctlRkZ0F1X0nQFV2Wkrf7u6y9TEfysTa5NgNsiOJ4GrD0vqZqMQJoUqYsFJlGTEX3f05tCgTP21pX6vS2009xVNxUuTa1pBi61QWK5zBGZx9mnRbtf2ebaVC0zDkEQ7kCCp/q8Wjzo/a9A9io1lMG3+bOQtOFyWxwI4GNC9JerXBgNTS94qhrRKvCsEJuII/Q40RvuhmqTSripUc4FjVAhXjIBChh8Z/E6XZXcc76v0tkpbWm9lWp/FJBZLVZilRlB4hckmW4icgaYdP6M+yFcA0XFT2yGFYqFLIxJkL9Nr4gEEiIzOmWz6TSotUZFam9K8RUSqW/i9sxIVgAoAZA5MiSDjUBZdrRpisi1UVWitSZWCCVm9B3SHYDMfUMjMLLk8VA3nQadFgrtclk55Eyh4/tPPOuke0BQNOun1jhm/i2oWampKhQSCC3aDGCSRxX6Wzp1N/Tquy/u62j2wsCFHaG7uCbcyeePGui7jbfwqnbcvttIJIU4YATHYFAH4fOlzuLk1txPYent1vvc3Cq3tlyGZc2lzfESCFAqTyfyOmC7Cts6/s1UZr6bKLpWVqKwCtntyBk6t3Q+sp03pyGopb3SzoAjA1GAQL3Fe0RxPxgRqCtbvaFTc1aftOwZqVV6qlVKSfbtDBjIVslQZYiNX7arP13Nlm3/AGR1iVZiKYJgqpFbJmRCkQOBEnmcRpb0rZFaArVZDGu1FVkQntJL4CwxJPMiAsfzGOl7D1Juqqd5oUTdaHsqOXIgHsIWDkG4ErkY0s9bUaj7Osay019qK9JkpgEERcXW8i5iQpIkEH5nVY+T1Tlh7TpUerbg+w8fAJ+8ZI/EiROr36Wdd3s6VQtTchVDXANkGAWDAwZAcRn+2ua+ntq+7rigWJHtlnICh7LlUqvAkyTDa6jT6aNvhi4QIgRFcYsFgAAMDAlmkA+BOjzZe3EiPx8PSXl6CKTMhamrvNgdgb5zaLmBkcSDiR4nW+66qSIpoUwAboug4A5IxxM+NaM/FoiCSBMlZ5yf8CNaIM3SfiZ+8+dTMbG9yaUZ8iROtqu6S0mABGWJwI88xH44/DUG6rgA5heCSYEkxj5/DGlPVOkliTuFqLTpMQELdrW2s7VEU3ssSAo/pkkcadsLSretdvTrN7yLVBUfxT7TdyQ1tQzGCRF2JGfxWdEVq1CqArVmQy6kXC1h2tgSIKxdH5jnVx631VK+6O22tZGq1h7YZyTSChZK903uQGAEsoNoBnhbsPRNXbVab7WqKrzDrVHtrYDmO44zbm6JB1J6JNv0kUWb3aVb3SJUCoaTwBiIDX8iI/XxqfedSo03orRpBVJpiojBjFRWWYBYk4t5CZkgc6n6v649x3o7qix9tjEOA6svPdmJI/lPETdiBunVjvWSmKak03vL3qKpSmswFMA5ZSbeYMA50j4Pdlt69ENXFcimtR/4bICpIZhGCILEYxEnVeq7031H3Kl37bf4TEP5BVg6KCigRgjnTU9LqVTWNJmYlmIURbALQQZAzOJmTI/Gx0a70/4e4V2FOkvZEPAUBrCgW8qCJEkERI1nLutNcFPV/V1OpWd22tVWMSHUhsADInzyPtGs1bOp9MWpVZ3phyf5ijnwABIeDAgT9tea02z0Y+iuvDd7Ue4FNQg3DwbDYP8AhwAszBMHHOhfVPUaA3CVA4p107LGUNck3MLZDIeAW/SSNJOjdQ/fN1UO0ajRqrCo4VpBLMGLhVsckSQJOPzY69U/ZGrlL9wxc1GbcMAslVUmQOQxhR3HyTkwNPY6WHceoalwVK1QCPARnwCfpqILpAJlSAI4PBTeq/UbpVphXp7gyabUSaUhlFsFcEXTH05jxorp37Pk24K7R2vqyhes7dtMFXJRUAJaUWOCOdWDfejaH7wu79im1RTNRmwSQSVZTMB1PJIlhHwNL12V4IanqKrQqE19tXqCAoFEqKIwGg3uHLg4zAAwo176Zqmu9SotOlTpKxlVcOXdsksR/uwIE5loXwka2bprVy1QFqSKotV7skzhlDTTaP5cx99VXq1Pc9OuqbVl9qq8vTAXDGc08Qs/HGBHwC60ct3y6PVemQTUQkKe1kY3ElSBbHOHb6vjjS7d7cPVSn7VWoyn3FqFhZckmHZfowwWCAGsIg6rq/tL27qqV/4bES8C5buBkZj+aYGrbRC1lU0yr0wAQyxk8yPv5+R8aXauiqt0OjWp1aDU1pVQqFHeHA4NNoiGVSAODwZ50B0voVVaLe9WfcTUDVC1EqpKkLAqOQ5AEQIjGMas+63FOgoDoGRSBTi0sSQbmAMWgGBgwc8caj6j3q60kBaOwVEPtzOQT/KIDEmIE/hpkh9PdMNCmQtQsCTYpMACfE+eQbbQQBiZOpd7salSmahQM7Ip9n3BBsItIqEAq1uAZiSCcgtpf1vbzty1SjXLAqWXbuSFYrBNMBrhT8nAnHbptX3dWmiOFwgArsWPaFWWKQGNUmMREk+TIDKqv6g60KK3bylukgXgv3icIFDo1gMjE/kx016JvdnuEDRTqCILVkBIByRdFs4jIUwM+NQdS2abtfeobpglMH3Rt4qXqVmLCbQ8gkC1iPidGdP6TRdVag3ixq1VVaozKByaiy4M5kCPHxoCY7pYI9lkglSzEkMF4Iw0DjPjUXWumbg0CaLU6rOVWyCQqlhdCpF/iSSIjzOl/TvTj09y7U6rU+wsy1a4rKXuBRnplVgETwRH9iw2G23IuG5qIagKsjbenb5hqfeQpgAZLAw3EjQCvpPoIVClXeUmrVoAIqQtIYgqlIRAAIMsCcHQ3qb9mysWr7WqKURVSioUUzVVRaVNwCBrW/l8+BOrjS9y1qpR2ZT2oUtf5tlSQRkkZI++pOqUPdWx6bCCD2CbQJyIYQMEGCcHQFV9P9M3m2pVDWUWtBspfxO9iLmUKcKfjwSMRE0P9oPqI1qyU7HRaU3pUW0lpESDmIiLtdVr9HdmRaO4CkCIKM/biLgWFogRJmfOl/rT0KtekneECusvaC0MSGggFz2sCFmO3jnSnAvTmnTPTYupKrNTbcJe5JGKYa4KvEMQo+rGYPOuqUdqB/KBBOPAnMfh/wB+NJ956GK0/wB4WoaleiqtSQD+ERTaVEAMSxABIByxxrXe7IbmgT7telXVZBVqlM3ARZTFkMDAECR951Vz52mY64OSlxtX/s8/nyD+Y0v6luRTWWzJtRBFzP4VfLEk5jEcwBpPTevSJH7y1emjEFa1Ie4Ap4NT3FMgf1RyYB17UI9z3rFZoFP3MkcM0BGPZcDBIJBIGl7y9K9L9H7dD7yVawommil1UMzrTz5P0K4wDU8ZCiNVjedbau//AIZjCF0XcOqC0GAxQCfcHMEBY8cxrzqOyqbqv/HJG2WQtNSSajTywERGDbBgCBk6d7bpfYEen7aCMFRAUCG7SsiSJAOTqdq0E2uz6fCUjt1JVVh/4tOqW8nDnzlTx4jUCdDSnuPfptVrLTXCVqzEkn7gKRGO1hnPONH11VSCoFo7SxpnBgGJEleY/wCk6EsqLhwmP6A0/eSc/hGp3RqFnUui0bL6vuPVcMKdIsqU1Cm0REFqaknP2IMaI2npCnt6ahzFYsr+6rAnAIKCMFGnMkHkDHJw3C+4rCmrkjtviLioGbu6nj7QTqN6lqmrVa1lBuYQFGchVGMDxjT9h6wfV6ioU/u9MKpuAK/Uhu5JBC2qTJBbiY03r7arTaIDhn7CVJcK0FpfhRnB4gc5zHuelU2oM1OWVkuBViQ0gZEkxOTzpZsqwW8AsVYRDZiRi2T255H99IxO86qlBzTaq4KgYXjIBxn76zUQ2M5NVyf+cn+9x/zrNNLfpnpmrs0NKm4qkMJWmrL7gYFArNJZDGEccETB01HRxt3Aau1MsBm1mW6AsXyYOMgmTB0yZKdKyjSimidpAXB4hQXGYvi4E4MYIOnGw3yspp06ktShnDRdYZgGDEELhvgav1lTbok2q182uKigFrqbC/xwpB7mH5cY40q2+62e53ApbipV95lD0xuRNon6VBa0NM4KAnEanVg++vpVKhpFffaopDUzTJdKQUKbhD9wwQe4ScEEV6NNT7thUNUV7kQ2s0gElZLAMBIlRBmTkEo2b31TSFVtuDVZ0KqrMsrOHObZAiO6CCHBBzoDq3Rh71XcndbaglSnaGrWscgAqaZgdpvE3FuBiNH1+mpuPcp0KwV04dIlGdSMTNoYEgj/AIjBBiFC9P3W3FKhUoLv6SqASHUAWHD21cBuO5B8yTOjXOxOI86j6E2YrKBtqLrXaHsNRWplFvlBJUBiAGiDBOn3RulU9rSdae19hWuJK5mGhZOeB3c+fkk6AW/csvvpVoPRcm0M4mzJAsJVkdSMZ4OdWbpe8AplWlSGMdpOLjyVBAE4540wW7TozNUq1C997hrSYFMItgUTMQbsTydE7KjJlkC8RBEEcwQQIMxPOvduKQcsQwaoWdgCQjNKg4JEmEn7y3zqepu4busIXnBunAB5wsyYEnOgwu123sCqyCQ5m1WJBcgAEEgwTgHnhT86J3tOUW65eD3zF8GPvIOfAmDoTd1qyw1Gm9dWMN/EUBZYAkX93aM2/bnTU1GZYb6eO4Ax8GMwfz04VINx1L2j7aMorMO2m7qoYE4xbPd8iODzzo/a7ZijCqC7CTLKABdPYrR3lOCY8DE623W0V6dSnUQK1ZTTPJuUXKrSIiZYiDjUfT9qKUURVuAELTklk8wZa5gDxcBERJ0tCdM2tErSQVXDVAoDEEgEwLiPOY0RccWmBHz8f/Gve4gg5jkfh8aiSqvH6x/nTJvR3BUzMfbwfz5B15QyRdc5iO4+fllGJ+xkDxGpFX7j7HQzr5/+MaYeV+o2g3I4Y3YW0sQMQMnE5ADc5+2g9/dWLUh7dB7VPuAhzCkix1wWFpJlT4+2pupbcVlF0gxAKn5MHnHH4aU9c6BuGr06lNzUK9yHtW5jJObwJIEGRhSciDMXahu56bS29OWaRcLizW5ggsszDDx5+ToHe7wLUAoFnpNl6UwyntyWIbkRieQY0jqU6rSlfbMJU3AVktYDEkiHmcQG1ueqUdsiioXpBoBVVuBtlYJGAQJ8gGZg+FQYU9tRqP8AUIVgWSrhxk4BEffI+/4a3Ox9uqCre3RDfxPKmYFwMkrkwZMRB+YE/wBvirKWOwamrJaZLKf5gJNqkxk4mc6g6j1E1KFSmm5CVhPdimFI7lQ8iCCyFpInM6NQbSvTo7OrUuaoy2i0MysSGJlWUZIQiQYGPg4170/qw3D1KoQCnt1ViwklGBJAjgAgNx86qmy6ZuNx3Vqst/QGLM5HDsRgqY+gN9/tq3daompUFV0dSqFCtJsgMbrQhwQp8R950WSQnv8Atmm8VNsZrMssVlXghSBIGBzj7ffQ1XqF1xh7nH1SsknBwVP99DmiKcWHDEnuMkkcm3j/AFwedRVQ5BIQqwycRBPAx+uRrO1cSLuz3BmDLEEVApx+AA1lqEFTTRl+CJGfxwT/AI0LfcQxm7IPgfmPvqcUWHazBY/HmMzmODH56lbfpuyp0hbSpWgk/ST5OIlvnkARok0jlgG58zFoxx8z50JSRrQrckkgg8wPj7aafu7GmI8fSVMZEYBHj8dPmjQT22HF8Sf5j8/jrNHpt8ZSCckc5OeYz+Os00rn1Toq1ivcwZHDwMBhBFp+RmY+VGqh1DbbbbNVFV2oPXQXOG/iFfo9tecMA2FHkxBjV4qhk/mGTwCZ1z71t02nva4NQVSKNRKQ/dwXyVBe5ZKrazLwBg55Eb1lEvTtoWNT9zZ6ZW2k1Hd0JpslGKSWvhjYJaFY5LfOrLuOoUKl9IVqRZAVZLgGXHcCpNw54/LQm19PUytQUa9WmWLXFaoZgWEQpcNaI4iD86Qeov2Z0TU26UKbU1Zj7te6ozysEgqAQzOLjfgSDJ4Gkq8Gu26BSoNftglzphgxKwCGyCSIZgQzLJ+IMaiXrXUJZf8AZ9OouCrU64CzwA96znP5Y5mZ+jekNttvcqUKrHhHL1AwW0zHC2kk5B/txpt1DowrUyjcEYNMlWGPqVliIz+nkaJwXap7D1qzV6lHqltCupAUqYpmcgGQbWAaJYiQDqxfvSgqlOnUYrybGgAm6RUKhMlvBMgjGuP+uOg1NtufZFPtFNcgAXi4lXKgjuIEEgDVo/Zv1veVadWkairT26rHuoTAaQFLSHtXJBMxnOcCZlzpaNt6qo1KtRZBpJ2s92S4aComGwIUY5BiZy9WwBawqKKS97tDmUAMwQeZ+xweNBbLa+3RvWklRSQ6rRRRlQAGScmSv1MbuOdM6WxR4DSuB/CKraCQD3CCoAM44nPInSkXbwF9QdMps6bilUqU66r2GkV/iA/SrK8LUB+DB/DRPSeo+4YqW0qgNsNHeYnCtkiOCCcgiSQdTbjbOqFaDLTPKmJiTMrMjOeQc+NL32Sh1Ipe4yj/AHjhSymTkORPkkGByYidUgyr9R7yBwoAP3B8kNz5yMffSipu6jozfu6VLlJBQ2F4Uugz3C4x5ET8To1KvuvabyoPc2YDESIYnMT8Rr3ae8as16lNlBNi0lcG3IJYs34ZUQPzwdqnBXt93uGkmiaQki2pJePuabED4n4/XRdA9wBUqY/Ef4002u9osHNJ0a1mVgvhhysYhhjwOdQNvu27KCB9cAjx3AECZ8edGhsLvay0gL2EMYmGwTwTGB+eNaDeoy3B1YESCpBn7wP/AJ0Rs+o3EqGBKmGC8qeIYAG3zhiDqdkW4logA9sCSfGPt40DRaldGiHAJ4EjP4CZnQG2srBK1Mh1cB6YNyWKBcSLeSxsJmDB8aZ+1t3AV6FMtyFgTE/b44kHkwdE7LaIiBKVM01QABQO3AER8wPJ0AjrbZqLFhTrKkm4Blakbj9UXShkyYjUPV+jJVpEp73dF4ABVbQzBmkDCmDhpP31a3RXKnMoZEj5xzjj8NK/Ue1Z6DU6dtrKLwtwYqMkLEcgcAgn50rBsv8AUvpSnu9so7wyi4FYlTaZWf5QRgzIjxpGfT5VyrkhXAKZBcZiAxAUiOAwMkyI5036T0+nUO4pV6jn3UphCQaYKlCOxge8gnPcT9ozoL34yOxKdtNIIgWiJzgnzESPvpXUEV7c+mfaYvWa6op4tHcGYf7xQTcFwZnz8acLtkwQ7UpiVFqhj8qDNvwItnxojcPLXgEiJgn/AFtxOoaxn6RLTINsn4ic5GZMaztXoVRrJYKdQotUgkANJJLXZXwwIyPGYwDqLcbKlUIdCht7wTjEmOfv8H8tJtzs1ZyK1otNxbPPEqykMpA4yPPyde7lyqqwqmvTINsW+6BmD3RfBPHOPOjey6EDp5qOe5SC1pMEMhAHnh0MjMSCYk+GCdJZQqEXXXBSD9UCSRJnA0u22+CQL2VgMq62OME5RgInOf5pOBEaY7Drd1SkEqwb3FoUFW7ZKmRcDENjHxpyDbytswZVu0Ht5IafMTwdSbdAoVbWOB8GTAySMHR+6S4gMqABlMklhBPkmCvwJmBxjSxXqGo4Sm1RAVWB2uhYH6lZUxjkFiRmIzo9T9hOPv8AkdeaFXYuQCyujEAstnBIEgY4mY+0a80aG3R69NWAktdgAqPyyM/f+/nVS6v6bcb+nX2jpNQClXRmAwCGNQCDc9q2xE5Uzg6D9R9UuqUtslV6SSz1j7hRUUGO9hmGJm1SLjidKtj6z9+qtCiRTo0wYdQ6XW8BYuAy19jYa2GI1pcmVi8qgpmUKktcAYxjwwBGZ+T9+dL69WrTbuFRxUaLqYYxz9aXGEALZUkmfsNedK9P1NvT7txVqwCWUhcjJlVHcG4kgkEnT59tfayjMQQ4yfxnyM/rpw3Mf2iVP3XeUqlBKpqVINUFHenUtbsgmQXAlZjAt08retm3wFLZ7Z3dgfdSoCq0zEBajnttnJg5GBydXYs9MhSGYGYKzAgTDGcTMDzoLovqKnuKtVaKP7dJitSoyhU9wcqvliPJjHzosLbh/XNtU25p1K9V33LyalJktFMBmQLcWkkwccHnU3pv9n24r1V91K9FavcahpmFUKWWSTbJJURyMcEY7HW6ZRrbhqr0WuW326jliJWR2I3auGMkDTW5Rzz9s/4/10FCrpm3bbU6VOpVepaoQM/LMABMjM4nMjPmdZW39UBzSVL+6FdzDEcAvb2jjwfw02JIKxFpOZxGCf8AIjUsQfGfvx50KVPY7CvtqdSo9Y1HJvcC9sLlrQeZUQFACrAySWJYbRjVRXBt5mmRJx5DkCRkZj8dOKtIRkZ+QBPz/wBjQdegTD0sNAWYAMEgyQcMByFxJ0riZerGkFqVle0mStKSEJA+sAzUOCLgPtbwSwoVadRVqU8giQTPj7nII8zonabc3QxLfdonPIkATOo+o5DU4YKAMwTyZgc8QPGiQbBvTRVDMMgHAJySCT25GbRB++lfUk3S1RV9mn+6KCSjMDUqMR28i1bWAPknPxpw9IrBd7QrTcI/XM2zPPzxGpKuwR+2WF03dxJYYmYIMGB+mjuFVU21Yubwlk3SKfGTkAgDk5k/J0SWgXNF2fiR8edOd1u6lJ0SnTZ1chC4UW0wRALEHuGMwPI8HUNL0/Tc5vQTNrLyIBMHxknydL1sV7aKtpVZ7rWV1bDD6h89wIzjXmz9L0AQEpNT7gwNPcV1EfDKH4+34eOWvVkp0YtaIEwxmcxjMj8Y0Vt7b5ulion+II7eYT5EgE8ERplslqraWq/vdeik5W6myiMBVFSmzCJnBzOPsppdRrys1hVStDe4QaVSmIA4UlWURmChzjzq0bu56sVlohc+25yw8Yle084kf30qq9CepQLU7vcVmR0JwwBiVgXDwefnSu/giE7KpTCsVo1DggoAIgkqcGDb9gvPHJYGuQSbSFPlZySTn8cyfz1DWVkbNNlGLZWCR+Y5/PQ1UFmIJa44UDzOTnyfsNY1aLeblh2rdPE+P+861mobZYEqCQY8kmZIyfwM6P3PStyAhZCEJ8iJIxJnInx8nWlQzE2hvsCOP9fnU2VUu0FrKbySzcYIB+BmI1rUpCpf2Xi20i45/wCUeD9/0GpzRIzg/mYH5wR/8aiPbcGm6YItzHzjkaBYK3FS/wCsoqKcXEwJEwSAZBgyYkSdK+p9BuWorrcCQ1OsrwUYLi9h3W8Q2eQDbA042iqjC/uCGQt4ieQST8wDIyQIiONq25YVew1AMkBiMBow3ieeDxHGrl0jStbH1jW7FKgKsEjcufdcooNpYAdpljeVANuSTqybXqDMqtNjKQxEg/TgSTgzxgTyCdbVtg1btp3mq1zIWbhgBIm4Sgx2YUyRmZ0g6xT6hRPu1aEDKu9KmHJHILIRPzkMedVzZwU4vK2fvFN+792Rp5M8ng+dZqtUPWtFVAQsqgfSyZHyDjkGdZo3kNx0WpSDKUYBkJgqQCMg+DjQW/6LRqbZtu9NTQVXZaYEAFFBU4jgknWazWhUw2DfwqS+FooR88Ac88YPzpj6c3LVNvSdzLMMmAP8Y1ms1URkY1BpF1dRbRgABqtMkAYJkZI86zWadKHAckvPjj9BqDZMSJOSRnWazRQIq0gQZAOJyNCUaYVTE5Y8sSeeJJJj7a91mpV9Jt3uGasylmtV8QSIgIeRnyf1OmtMyDOs1miG129UhiAca26mxNJ8ng8GPH21ms1U6L6zabdfYAIkFRIJJBlBMg62rUhcQAALTxjwPjWazRQr3p3csd7uqJYmlTWmEQnAkScffVrqL2/kP7xrNZpFQM5jxPHjAEah6rtUcS6q0K/IHwPHnWazSv1Ua7GoWpPMdrWjAEC0NAj751Sur7x6K7g0nZCoRgVJmSGJzyRk441ms0hFr2rfvG12/vd/uiXnEkAsDiIM+RHxxrzb9IpUwrKnd7jLJJOCCIgkjWazUfaE/UtkgoOoBUP3tYSst2mZUgiftql7LfveO4z84k4HJ5P56zWaj6v416tv3pvVVGtUjIER3RP66e+l9km4zWUPNFCcRkN9o/8AfWazTx/yK9LPW2SVKYV0UqQARA/p/tyeNcx6h1CpT9wI5AphrfyJAn+rAAzOs1mnmnANU9Q10FGotQhzSVpheWYhoxiQBq51eo1HoUizTJYnA/rI+NZrNTGhF1F/4h/LwPgazWazWan/2Q=="/>
          <p:cNvSpPr>
            <a:spLocks noChangeAspect="1" noChangeArrowheads="1"/>
          </p:cNvSpPr>
          <p:nvPr/>
        </p:nvSpPr>
        <p:spPr bwMode="auto">
          <a:xfrm>
            <a:off x="1676401" y="-749300"/>
            <a:ext cx="246697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Book Antiqua" panose="02040602050305030304" pitchFamily="18" charset="0"/>
            </a:endParaRPr>
          </a:p>
        </p:txBody>
      </p:sp>
      <p:pic>
        <p:nvPicPr>
          <p:cNvPr id="36875" name="Picture 13" descr="http://www.dominicansisters.org.mt/images/srilan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" y="1233115"/>
            <a:ext cx="3510308" cy="234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1"/>
          <a:stretch/>
        </p:blipFill>
        <p:spPr>
          <a:xfrm>
            <a:off x="3441784" y="5132157"/>
            <a:ext cx="3581400" cy="1597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30" y="3567887"/>
            <a:ext cx="3857280" cy="2565930"/>
          </a:xfrm>
          <a:prstGeom prst="rect">
            <a:avLst/>
          </a:prstGeom>
        </p:spPr>
      </p:pic>
      <p:pic>
        <p:nvPicPr>
          <p:cNvPr id="4098" name="Picture 2" descr="http://image.catholicnews.com/imagehandler/photos/2016/04/20/20160420T1024-0014-CNS-IRAQ-DOMINICAN-SISTERS-HOPE_2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2" y="3877495"/>
            <a:ext cx="3092674" cy="20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75838"/>
      </p:ext>
    </p:extLst>
  </p:cSld>
  <p:clrMapOvr>
    <a:masterClrMapping/>
  </p:clrMapOvr>
  <p:transition spd="slow" advTm="1821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"/>
            <a:ext cx="12191999" cy="667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3170078"/>
      </p:ext>
    </p:extLst>
  </p:cSld>
  <p:clrMapOvr>
    <a:masterClrMapping/>
  </p:clrMapOvr>
  <p:transition spd="slow" advTm="863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61" y="0"/>
            <a:ext cx="10476561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126713"/>
      </p:ext>
    </p:extLst>
  </p:cSld>
  <p:clrMapOvr>
    <a:masterClrMapping/>
  </p:clrMapOvr>
  <p:transition spd="slow" advTm="673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asia pacif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914401"/>
            <a:ext cx="7613650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127339"/>
      </p:ext>
    </p:extLst>
  </p:cSld>
  <p:clrMapOvr>
    <a:masterClrMapping/>
  </p:clrMapOvr>
  <p:transition spd="slow" advTm="605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134" y="123568"/>
            <a:ext cx="1148636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to Prayer: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ALL: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Creator of the Stars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God of Epiphanies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You are the Great Star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You have marked my path with light.</a:t>
            </a:r>
          </a:p>
          <a:p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	You have filled my sky with stars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naming each star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guiding it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until it shines into my heart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awakening me to seeing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new revelations 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and brighter epiphanies.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0"/>
            <a:ext cx="4627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4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6/6b/Rotating_globe.gif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1" y="304801"/>
            <a:ext cx="6346825" cy="6346825"/>
          </a:xfrm>
        </p:spPr>
      </p:pic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3429000" y="2895601"/>
            <a:ext cx="5029200" cy="163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1216-2016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DOMINICANS</a:t>
            </a:r>
          </a:p>
        </p:txBody>
      </p:sp>
    </p:spTree>
    <p:extLst>
      <p:ext uri="{BB962C8B-B14F-4D97-AF65-F5344CB8AC3E}">
        <p14:creationId xmlns:p14="http://schemas.microsoft.com/office/powerpoint/2010/main" val="1993633183"/>
      </p:ext>
    </p:extLst>
  </p:cSld>
  <p:clrMapOvr>
    <a:masterClrMapping/>
  </p:clrMapOvr>
  <p:transition advTm="11143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"/>
            <a:ext cx="12191999" cy="667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37701770"/>
      </p:ext>
    </p:extLst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5989"/>
            <a:ext cx="12192000" cy="779118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436981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asia pacif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64" y="407624"/>
            <a:ext cx="8944494" cy="58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447872"/>
      </p:ext>
    </p:extLst>
  </p:cSld>
  <p:clrMapOvr>
    <a:masterClrMapping/>
  </p:clrMapOvr>
  <p:transition spd="slow" advTm="605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6/6b/Rotating_globe.gif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0308" y="2258512"/>
            <a:ext cx="2407683" cy="2407683"/>
          </a:xfrm>
        </p:spPr>
      </p:pic>
      <p:sp>
        <p:nvSpPr>
          <p:cNvPr id="52227" name="Text Box 8"/>
          <p:cNvSpPr txBox="1">
            <a:spLocks noChangeArrowheads="1"/>
          </p:cNvSpPr>
          <p:nvPr/>
        </p:nvSpPr>
        <p:spPr bwMode="auto">
          <a:xfrm>
            <a:off x="2675506" y="3032205"/>
            <a:ext cx="2988077" cy="78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1216 - 2016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latin typeface="Cambria" panose="02040503050406030204" pitchFamily="18" charset="0"/>
              </a:rPr>
              <a:t>DOMINICANS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4039" cy="2240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545" y="9291"/>
            <a:ext cx="3832414" cy="2238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8355"/>
            <a:ext cx="3813066" cy="2119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41" y="2306359"/>
            <a:ext cx="4268598" cy="2373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70" y="55344"/>
            <a:ext cx="1533765" cy="2161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39" y="4673684"/>
            <a:ext cx="3001919" cy="2131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13" y="4651040"/>
            <a:ext cx="2853935" cy="2140451"/>
          </a:xfrm>
          <a:prstGeom prst="rect">
            <a:avLst/>
          </a:prstGeom>
        </p:spPr>
      </p:pic>
      <p:pic>
        <p:nvPicPr>
          <p:cNvPr id="7170" name="Picture 2" descr="https://opreach.files.wordpress.com/2013/01/tacoma_singers.jpg?w=1000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4469" b="4319"/>
          <a:stretch/>
        </p:blipFill>
        <p:spPr bwMode="auto">
          <a:xfrm>
            <a:off x="10271747" y="4543396"/>
            <a:ext cx="1581367" cy="23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787" y="2056540"/>
            <a:ext cx="1829288" cy="24421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" y="2526449"/>
            <a:ext cx="2823065" cy="1882043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0939" y="298153"/>
            <a:ext cx="2349397" cy="132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404317"/>
      </p:ext>
    </p:extLst>
  </p:cSld>
  <p:clrMapOvr>
    <a:masterClrMapping/>
  </p:clrMapOvr>
  <p:transition advClick="0"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1"/>
          <a:stretch/>
        </p:blipFill>
        <p:spPr>
          <a:xfrm>
            <a:off x="8901651" y="3199178"/>
            <a:ext cx="3275660" cy="2018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41422" cy="1487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" y="1487277"/>
            <a:ext cx="2298123" cy="1705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48" y="0"/>
            <a:ext cx="2238479" cy="2238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/>
          <a:stretch/>
        </p:blipFill>
        <p:spPr>
          <a:xfrm>
            <a:off x="2254709" y="11324"/>
            <a:ext cx="2476488" cy="1945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73" y="1955780"/>
            <a:ext cx="2445745" cy="1834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57" y="11324"/>
            <a:ext cx="2277731" cy="1830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51" y="5257800"/>
            <a:ext cx="3257320" cy="1493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" y="3192484"/>
            <a:ext cx="2143053" cy="2363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91" y="1841745"/>
            <a:ext cx="1901902" cy="2135564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86" b="20609"/>
          <a:stretch/>
        </p:blipFill>
        <p:spPr>
          <a:xfrm>
            <a:off x="9174218" y="11324"/>
            <a:ext cx="985559" cy="3147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2" b="21145"/>
          <a:stretch/>
        </p:blipFill>
        <p:spPr>
          <a:xfrm>
            <a:off x="10079248" y="13757"/>
            <a:ext cx="2001707" cy="30933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4" y="2261355"/>
            <a:ext cx="2768906" cy="20766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918" y="4402995"/>
            <a:ext cx="4170630" cy="23482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173" y="3790089"/>
            <a:ext cx="2398275" cy="17181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89" y="5307828"/>
            <a:ext cx="2227262" cy="15637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" y="5124389"/>
            <a:ext cx="3259458" cy="1773145"/>
          </a:xfrm>
          <a:prstGeom prst="rect">
            <a:avLst/>
          </a:prstGeom>
        </p:spPr>
      </p:pic>
      <p:pic>
        <p:nvPicPr>
          <p:cNvPr id="21" name="Picture 20" descr="Torch-Light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" y="0"/>
            <a:ext cx="3104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Torch-Light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304" y="26543"/>
            <a:ext cx="37915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Torch-Light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133" y="11324"/>
            <a:ext cx="3429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Torch-Light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121" y="0"/>
            <a:ext cx="27534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47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62" y="1580920"/>
            <a:ext cx="10058400" cy="34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"/>
    </mc:Choice>
    <mc:Fallback xmlns="">
      <p:transition spd="slow" advTm="723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908" y="395417"/>
            <a:ext cx="1062681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	O infinite Star Giver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I now ask for wisdom and courage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to follow these stars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for their names are many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and my heart is fearful.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	They show me wherever I go: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	the star of hope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	the star of mercy and compassion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	the star of justice and peace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	the star of tenderness and love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		the star of suffering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	the star of joy.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s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92" y="181626"/>
            <a:ext cx="3704565" cy="580569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24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4918" y="517335"/>
            <a:ext cx="6858001" cy="616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	And every time I feel the shine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I am called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	to follow it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to sing it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	to live it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all the way to the cross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and beyond. 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ALL: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O Creator of the Stars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You have become within me</a:t>
            </a:r>
          </a:p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	an unending Epiphany.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 SEASONS OF YOUR HEART:  Prayers and  Reflections</a:t>
            </a:r>
          </a:p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</a:t>
            </a:r>
            <a:r>
              <a:rPr lang="en-US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Macrina</a:t>
            </a:r>
            <a:r>
              <a:rPr lang="en-US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Wiederkehr  OSB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:\POWERPOINTS\CONTEMPLATION\pictures\surrende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" y="1003376"/>
            <a:ext cx="4876798" cy="498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0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253" y="1730365"/>
            <a:ext cx="8427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Silent Reflection: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Star beckons you at this time?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Sharing at tables: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71" y="1730365"/>
            <a:ext cx="3664464" cy="36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977" y="2758527"/>
            <a:ext cx="5579389" cy="1219200"/>
          </a:xfrm>
        </p:spPr>
        <p:txBody>
          <a:bodyPr vert="horz" lIns="137114" tIns="68557" rIns="137114" bIns="68557" rtlCol="0" anchor="ctr">
            <a:no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DOMINIC’S 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FOLLOWERS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PRESENT, </a:t>
            </a:r>
            <a:b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</a:t>
            </a:r>
            <a:b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FUTURE!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9" name="Picture 4" descr="mary cloak"/>
          <p:cNvPicPr>
            <a:picLocks noChangeAspect="1" noChangeArrowheads="1"/>
          </p:cNvPicPr>
          <p:nvPr/>
        </p:nvPicPr>
        <p:blipFill rotWithShape="1">
          <a:blip r:embed="rId3" cstate="print"/>
          <a:srcRect l="4403" r="4618"/>
          <a:stretch/>
        </p:blipFill>
        <p:spPr bwMode="auto">
          <a:xfrm>
            <a:off x="3487118" y="87431"/>
            <a:ext cx="7960963" cy="656139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1780439"/>
      </p:ext>
    </p:extLst>
  </p:cSld>
  <p:clrMapOvr>
    <a:masterClrMapping/>
  </p:clrMapOvr>
  <p:transition spd="slow" advTm="559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729" y="4454871"/>
            <a:ext cx="4236077" cy="209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993354" y="2209800"/>
            <a:ext cx="9403080" cy="1905000"/>
          </a:xfrm>
        </p:spPr>
        <p:txBody>
          <a:bodyPr vert="horz" lIns="137114" tIns="68557" rIns="137114" bIns="68557" rtlCol="0"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All over the world there are friars, nuns, sisters, brothers, laity and associates 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who continue to follow Dominic’s star. 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1" name="Picture 7" descr="friars-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04" y="239712"/>
            <a:ext cx="34290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nu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270491"/>
            <a:ext cx="25749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36550"/>
            <a:ext cx="3894253" cy="2141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9" y="256309"/>
            <a:ext cx="3198291" cy="2153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4208579"/>
            <a:ext cx="4286250" cy="2343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866443"/>
      </p:ext>
    </p:extLst>
  </p:cSld>
  <p:clrMapOvr>
    <a:masterClrMapping/>
  </p:clrMapOvr>
  <p:transition advTm="93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3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3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public use of "We are One" please see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 Are One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by Joyce Johnson Rouse 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©1995 Rouse House Music (ASCAP) 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Used by permission. All rights reserved.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recorded by Earth Mama® on Love Large CD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Available at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www.earthmama.org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66315" y="129645"/>
            <a:ext cx="8534400" cy="150706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DOMINICANS ARE IN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frica map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644" y="1142209"/>
            <a:ext cx="49530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frica 4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2209">
            <a:off x="1824038" y="869951"/>
            <a:ext cx="369411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741">
            <a:off x="2077245" y="4115787"/>
            <a:ext cx="2733675" cy="204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frica kenya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5257800"/>
            <a:ext cx="3175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754189" y="1682750"/>
            <a:ext cx="8728075" cy="4535488"/>
          </a:xfrm>
          <a:prstGeom prst="rect">
            <a:avLst/>
          </a:prstGeom>
        </p:spPr>
        <p:txBody>
          <a:bodyPr lIns="137114" tIns="68557" rIns="137114" bIns="68557"/>
          <a:lstStyle/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b="1" kern="0" dirty="0">
                <a:latin typeface="Arial" panose="020B0604020202020204" pitchFamily="34" charset="0"/>
                <a:cs typeface="Arial" panose="020B0604020202020204" pitchFamily="34" charset="0"/>
              </a:rPr>
              <a:t>In Africa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b="1" kern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Algeria		Angola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Benin		Burundi		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Cameroon		Central Africa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Chad		Congo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Egypt		Ethiopia	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Ghana		Democratic Republic of the Congo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Ivory Coast		Burkina Faso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Kenya		La Reunion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Lesotho		Morocco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Mozambique	Nigeria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Rwanda		South Africa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Tanzania		Zambia</a:t>
            </a:r>
          </a:p>
          <a:p>
            <a:pPr marL="342786" indent="-342786" defTabSz="1371143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1900" kern="0" dirty="0">
                <a:latin typeface="Arial" panose="020B0604020202020204" pitchFamily="34" charset="0"/>
                <a:cs typeface="Arial" panose="020B0604020202020204" pitchFamily="34" charset="0"/>
              </a:rPr>
              <a:t>	Zimbabwe	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937">
            <a:off x="7872413" y="595314"/>
            <a:ext cx="18542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62369">
            <a:off x="7425123" y="3841080"/>
            <a:ext cx="2927350" cy="21955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01 We Are One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3923786"/>
      </p:ext>
    </p:extLst>
  </p:cSld>
  <p:clrMapOvr>
    <a:masterClrMapping/>
  </p:clrMapOvr>
  <p:transition spd="slow" advTm="49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2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2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2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20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20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2000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build="p"/>
      <p:bldP spid="15" grpI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|1.1|1.6|1.3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2.5|1.9|2|1.5|1.4"/>
</p:tagLst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131</Words>
  <Application>Microsoft Office PowerPoint</Application>
  <PresentationFormat>Custom</PresentationFormat>
  <Paragraphs>140</Paragraphs>
  <Slides>26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Slice</vt:lpstr>
      <vt:lpstr>1_Slice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DOMINIC’S FOLLOWERS PAST, PRESENT,     and  FUTURE!</vt:lpstr>
      <vt:lpstr>PowerPoint Presentation</vt:lpstr>
      <vt:lpstr>PowerPoint Presentation</vt:lpstr>
      <vt:lpstr>DOMINICANS ARE IN </vt:lpstr>
      <vt:lpstr>DOMINICANS ARE IN</vt:lpstr>
      <vt:lpstr>DOMINICANS ARE IN</vt:lpstr>
      <vt:lpstr>DOMINICANS ARE IN</vt:lpstr>
      <vt:lpstr>DOMINICANS ARE IN</vt:lpstr>
      <vt:lpstr>DOMINICANS ARE IN</vt:lpstr>
      <vt:lpstr>DOMINICANS ARE IN</vt:lpstr>
      <vt:lpstr>DOMINICANS ARE 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DOMINICAN FAMILY 8ooth Jubilee</dc:title>
  <dc:creator>Teresa Tuite</dc:creator>
  <cp:lastModifiedBy>Cassie</cp:lastModifiedBy>
  <cp:revision>56</cp:revision>
  <dcterms:created xsi:type="dcterms:W3CDTF">2016-06-06T19:11:06Z</dcterms:created>
  <dcterms:modified xsi:type="dcterms:W3CDTF">2016-10-25T12:32:20Z</dcterms:modified>
</cp:coreProperties>
</file>