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handoutMasterIdLst>
    <p:handoutMasterId r:id="rId29"/>
  </p:handoutMasterIdLst>
  <p:sldIdLst>
    <p:sldId id="256" r:id="rId2"/>
    <p:sldId id="276" r:id="rId3"/>
    <p:sldId id="281" r:id="rId4"/>
    <p:sldId id="282" r:id="rId5"/>
    <p:sldId id="278" r:id="rId6"/>
    <p:sldId id="283" r:id="rId7"/>
    <p:sldId id="277" r:id="rId8"/>
    <p:sldId id="284" r:id="rId9"/>
    <p:sldId id="262" r:id="rId10"/>
    <p:sldId id="263" r:id="rId11"/>
    <p:sldId id="264" r:id="rId12"/>
    <p:sldId id="265" r:id="rId13"/>
    <p:sldId id="266" r:id="rId14"/>
    <p:sldId id="267" r:id="rId15"/>
    <p:sldId id="257" r:id="rId16"/>
    <p:sldId id="275" r:id="rId17"/>
    <p:sldId id="268" r:id="rId18"/>
    <p:sldId id="269" r:id="rId19"/>
    <p:sldId id="258" r:id="rId20"/>
    <p:sldId id="259" r:id="rId21"/>
    <p:sldId id="271" r:id="rId22"/>
    <p:sldId id="260" r:id="rId23"/>
    <p:sldId id="261" r:id="rId24"/>
    <p:sldId id="270" r:id="rId25"/>
    <p:sldId id="274" r:id="rId26"/>
    <p:sldId id="272" r:id="rId27"/>
    <p:sldId id="273" r:id="rId28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lkane$%20(RD5)\DSC\DSC%20Futuring%20Leadership%20Team\DSC%20Congregational%20Demographics%202024%200425%20UPDATED%206-12-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lkane$%20(RD5)\DSC\DSC%20Futuring%20Leadership%20Team\DSC%20Congregational%20Demographics%202024%200425%20UPDATED%206-12-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lkane$%20(RD5)\DSC\DSC%20Futuring%20Leadership%20Team\DSC%20Congregational%20Demographics%202024%200425%20UPDATED%206-12-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DSC Congregations - Sisters </a:t>
            </a:r>
          </a:p>
        </c:rich>
      </c:tx>
      <c:layout/>
      <c:overlay val="0"/>
      <c:spPr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CCE-47B7-B393-6D482491A7D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CCE-47B7-B393-6D482491A7D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CCE-47B7-B393-6D482491A7D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CCE-47B7-B393-6D482491A7D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CCE-47B7-B393-6D482491A7D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CCE-47B7-B393-6D482491A7D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CCE-47B7-B393-6D482491A7D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CCE-47B7-B393-6D482491A7D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4CCE-47B7-B393-6D482491A7DD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4CCE-47B7-B393-6D482491A7DD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4CCE-47B7-B393-6D482491A7DD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4CCE-47B7-B393-6D482491A7DD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4CCE-47B7-B393-6D482491A7DD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4CCE-47B7-B393-6D482491A7DD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4CCE-47B7-B393-6D482491A7DD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4CCE-47B7-B393-6D482491A7DD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4CCE-47B7-B393-6D482491A7DD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4CCE-47B7-B393-6D482491A7DD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4CCE-47B7-B393-6D482491A7D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4CCE-47B7-B393-6D482491A7D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4CCE-47B7-B393-6D482491A7D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4CCE-47B7-B393-6D482491A7D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4CCE-47B7-B393-6D482491A7D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4CCE-47B7-B393-6D482491A7D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4CCE-47B7-B393-6D482491A7D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4CCE-47B7-B393-6D482491A7DD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4CCE-47B7-B393-6D482491A7DD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4CCE-47B7-B393-6D482491A7DD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4CCE-47B7-B393-6D482491A7DD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4CCE-47B7-B393-6D482491A7DD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4CCE-47B7-B393-6D482491A7DD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4CCE-47B7-B393-6D482491A7DD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4CCE-47B7-B393-6D482491A7DD}"/>
                </c:ext>
              </c:extLst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4CCE-47B7-B393-6D482491A7DD}"/>
                </c:ext>
              </c:extLst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F-4CCE-47B7-B393-6D482491A7DD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4CCE-47B7-B393-6D482491A7DD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4CCE-47B7-B393-6D482491A7DD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4CCE-47B7-B393-6D482491A7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'DSC Sisters'!$A$2:$A$20</c:f>
              <c:strCache>
                <c:ptCount val="19"/>
                <c:pt idx="0">
                  <c:v>Adrian*</c:v>
                </c:pt>
                <c:pt idx="1">
                  <c:v>Amityville</c:v>
                </c:pt>
                <c:pt idx="2">
                  <c:v>Blauvelt</c:v>
                </c:pt>
                <c:pt idx="3">
                  <c:v>Caldwell</c:v>
                </c:pt>
                <c:pt idx="4">
                  <c:v>Grand Rapids</c:v>
                </c:pt>
                <c:pt idx="5">
                  <c:v>Hope</c:v>
                </c:pt>
                <c:pt idx="6">
                  <c:v>Houston</c:v>
                </c:pt>
                <c:pt idx="7">
                  <c:v>MSJ*</c:v>
                </c:pt>
                <c:pt idx="8">
                  <c:v>Oakford</c:v>
                </c:pt>
                <c:pt idx="9">
                  <c:v>Peace*</c:v>
                </c:pt>
                <c:pt idx="10">
                  <c:v>Racine</c:v>
                </c:pt>
                <c:pt idx="11">
                  <c:v>San Rafael</c:v>
                </c:pt>
                <c:pt idx="12">
                  <c:v>Sinsinawa*</c:v>
                </c:pt>
                <c:pt idx="13">
                  <c:v>Sparkill</c:v>
                </c:pt>
                <c:pt idx="14">
                  <c:v>Springfield</c:v>
                </c:pt>
                <c:pt idx="15">
                  <c:v>Tacoma</c:v>
                </c:pt>
                <c:pt idx="16">
                  <c:v>Roman</c:v>
                </c:pt>
                <c:pt idx="17">
                  <c:v>Maryknoll</c:v>
                </c:pt>
                <c:pt idx="18">
                  <c:v>St Catherine of Siena</c:v>
                </c:pt>
              </c:strCache>
            </c:strRef>
          </c:cat>
          <c:val>
            <c:numRef>
              <c:f>'DSC Sisters'!$B$2:$B$20</c:f>
              <c:numCache>
                <c:formatCode>General</c:formatCode>
                <c:ptCount val="19"/>
                <c:pt idx="0">
                  <c:v>393</c:v>
                </c:pt>
                <c:pt idx="1">
                  <c:v>262</c:v>
                </c:pt>
                <c:pt idx="2">
                  <c:v>79</c:v>
                </c:pt>
                <c:pt idx="3">
                  <c:v>76</c:v>
                </c:pt>
                <c:pt idx="4">
                  <c:v>136</c:v>
                </c:pt>
                <c:pt idx="5">
                  <c:v>96</c:v>
                </c:pt>
                <c:pt idx="6">
                  <c:v>47</c:v>
                </c:pt>
                <c:pt idx="7">
                  <c:v>130</c:v>
                </c:pt>
                <c:pt idx="8">
                  <c:v>72</c:v>
                </c:pt>
                <c:pt idx="9">
                  <c:v>323</c:v>
                </c:pt>
                <c:pt idx="10">
                  <c:v>77</c:v>
                </c:pt>
                <c:pt idx="11">
                  <c:v>52</c:v>
                </c:pt>
                <c:pt idx="12">
                  <c:v>255</c:v>
                </c:pt>
                <c:pt idx="13">
                  <c:v>189</c:v>
                </c:pt>
                <c:pt idx="14">
                  <c:v>128</c:v>
                </c:pt>
                <c:pt idx="15">
                  <c:v>28</c:v>
                </c:pt>
                <c:pt idx="16">
                  <c:v>2</c:v>
                </c:pt>
                <c:pt idx="17">
                  <c:v>271</c:v>
                </c:pt>
                <c:pt idx="1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4CCE-47B7-B393-6D482491A7D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DSC Futuring cohort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592338479130931E-2"/>
          <c:y val="0.10765934108982646"/>
          <c:w val="0.9634076615208691"/>
          <c:h val="0.8728848670035648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BA2C-4B7A-A14B-AC32B41621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BA2C-4B7A-A14B-AC32B41621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BA2C-4B7A-A14B-AC32B41621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BA2C-4B7A-A14B-AC32B41621E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BA2C-4B7A-A14B-AC32B41621E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BA2C-4B7A-A14B-AC32B41621E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BA2C-4B7A-A14B-AC32B41621E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BA2C-4B7A-A14B-AC32B41621E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BA2C-4B7A-A14B-AC32B41621E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3-BA2C-4B7A-A14B-AC32B41621E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5-BA2C-4B7A-A14B-AC32B41621E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7-BA2C-4B7A-A14B-AC32B41621E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9-BA2C-4B7A-A14B-AC32B41621E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BA2C-4B7A-A14B-AC32B41621E6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BA2C-4B7A-A14B-AC32B41621E6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BA2C-4B7A-A14B-AC32B41621E6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BA2C-4B7A-A14B-AC32B41621E6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BA2C-4B7A-A14B-AC32B41621E6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BA2C-4B7A-A14B-AC32B41621E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BA2C-4B7A-A14B-AC32B41621E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BA2C-4B7A-A14B-AC32B41621E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BA2C-4B7A-A14B-AC32B41621E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BA2C-4B7A-A14B-AC32B41621E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BA2C-4B7A-A14B-AC32B41621E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BA2C-4B7A-A14B-AC32B41621E6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BA2C-4B7A-A14B-AC32B41621E6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BA2C-4B7A-A14B-AC32B41621E6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BA2C-4B7A-A14B-AC32B41621E6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BA2C-4B7A-A14B-AC32B41621E6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BA2C-4B7A-A14B-AC32B41621E6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BA2C-4B7A-A14B-AC32B41621E6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BA2C-4B7A-A14B-AC32B41621E6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BA2C-4B7A-A14B-AC32B41621E6}"/>
                </c:ext>
              </c:extLst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BA2C-4B7A-A14B-AC32B41621E6}"/>
                </c:ext>
              </c:extLst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F-BA2C-4B7A-A14B-AC32B41621E6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BA2C-4B7A-A14B-AC32B41621E6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BA2C-4B7A-A14B-AC32B41621E6}"/>
                </c:ext>
              </c:extLst>
            </c:dLbl>
            <c:dLbl>
              <c:idx val="1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ln>
                        <a:solidFill>
                          <a:schemeClr val="accent1"/>
                        </a:solidFill>
                      </a:ln>
                      <a:solidFill>
                        <a:srgbClr val="40BAD2">
                          <a:lumMod val="80000"/>
                        </a:srgb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BA2C-4B7A-A14B-AC32B41621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'DSC Cohort'!$A$2:$A$20</c:f>
              <c:strCache>
                <c:ptCount val="19"/>
                <c:pt idx="0">
                  <c:v>Adrian</c:v>
                </c:pt>
                <c:pt idx="1">
                  <c:v>Amityville</c:v>
                </c:pt>
                <c:pt idx="2">
                  <c:v>Blauvelt</c:v>
                </c:pt>
                <c:pt idx="3">
                  <c:v>Caldwell</c:v>
                </c:pt>
                <c:pt idx="4">
                  <c:v>Grand Rapids</c:v>
                </c:pt>
                <c:pt idx="5">
                  <c:v>Hope</c:v>
                </c:pt>
                <c:pt idx="6">
                  <c:v>Houston</c:v>
                </c:pt>
                <c:pt idx="7">
                  <c:v>MSJ</c:v>
                </c:pt>
                <c:pt idx="8">
                  <c:v>Oakford</c:v>
                </c:pt>
                <c:pt idx="9">
                  <c:v>Peace</c:v>
                </c:pt>
                <c:pt idx="10">
                  <c:v>Racine</c:v>
                </c:pt>
                <c:pt idx="11">
                  <c:v>San Rafael</c:v>
                </c:pt>
                <c:pt idx="12">
                  <c:v>Sinsinawa</c:v>
                </c:pt>
                <c:pt idx="13">
                  <c:v>Sparkill</c:v>
                </c:pt>
                <c:pt idx="14">
                  <c:v>Springfield</c:v>
                </c:pt>
                <c:pt idx="15">
                  <c:v>Tacoma</c:v>
                </c:pt>
                <c:pt idx="16">
                  <c:v>Roman</c:v>
                </c:pt>
                <c:pt idx="17">
                  <c:v>Maryknoll</c:v>
                </c:pt>
                <c:pt idx="18">
                  <c:v>St Catherine of Siena</c:v>
                </c:pt>
              </c:strCache>
            </c:strRef>
          </c:cat>
          <c:val>
            <c:numRef>
              <c:f>'DSC Cohort'!$B$2:$B$20</c:f>
              <c:numCache>
                <c:formatCode>General</c:formatCode>
                <c:ptCount val="19"/>
                <c:pt idx="0">
                  <c:v>42</c:v>
                </c:pt>
                <c:pt idx="1">
                  <c:v>10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4</c:v>
                </c:pt>
                <c:pt idx="7">
                  <c:v>39</c:v>
                </c:pt>
                <c:pt idx="8">
                  <c:v>9</c:v>
                </c:pt>
                <c:pt idx="9">
                  <c:v>24</c:v>
                </c:pt>
                <c:pt idx="10">
                  <c:v>2</c:v>
                </c:pt>
                <c:pt idx="11">
                  <c:v>6</c:v>
                </c:pt>
                <c:pt idx="12">
                  <c:v>19</c:v>
                </c:pt>
                <c:pt idx="13">
                  <c:v>17</c:v>
                </c:pt>
                <c:pt idx="14">
                  <c:v>27</c:v>
                </c:pt>
                <c:pt idx="15">
                  <c:v>1</c:v>
                </c:pt>
                <c:pt idx="16">
                  <c:v>0</c:v>
                </c:pt>
                <c:pt idx="17">
                  <c:v>46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BA2C-4B7A-A14B-AC32B41621E6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u="sng"/>
              <a:t>DSC ASSOCIATES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742424242424243E-2"/>
          <c:y val="0.15032959589728703"/>
          <c:w val="0.88863636363636378"/>
          <c:h val="0.80650926698678793"/>
        </c:manualLayout>
      </c:layout>
      <c:pie3D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39B-487B-89BF-8EC32B0751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39B-487B-89BF-8EC32B0751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39B-487B-89BF-8EC32B0751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39B-487B-89BF-8EC32B07511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39B-487B-89BF-8EC32B07511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39B-487B-89BF-8EC32B07511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39B-487B-89BF-8EC32B07511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39B-487B-89BF-8EC32B07511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A39B-487B-89BF-8EC32B07511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A39B-487B-89BF-8EC32B07511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A39B-487B-89BF-8EC32B07511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A39B-487B-89BF-8EC32B075110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A39B-487B-89BF-8EC32B075110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A39B-487B-89BF-8EC32B075110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A39B-487B-89BF-8EC32B075110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A39B-487B-89BF-8EC32B075110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A39B-487B-89BF-8EC32B075110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3-A39B-487B-89BF-8EC32B075110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5-A39B-487B-89BF-8EC32B07511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39B-487B-89BF-8EC32B07511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39B-487B-89BF-8EC32B07511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A39B-487B-89BF-8EC32B075110}"/>
                </c:ext>
              </c:extLst>
            </c:dLbl>
            <c:dLbl>
              <c:idx val="5"/>
              <c:layout>
                <c:manualLayout>
                  <c:x val="-2.220778227964223E-4"/>
                  <c:y val="-0.1358418254458074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39B-487B-89BF-8EC32B075110}"/>
                </c:ext>
              </c:extLst>
            </c:dLbl>
            <c:dLbl>
              <c:idx val="6"/>
              <c:layout>
                <c:manualLayout>
                  <c:x val="-8.5717835027903071E-3"/>
                  <c:y val="-4.60635815611146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98539866982647"/>
                      <c:h val="0.109724965639038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A39B-487B-89BF-8EC32B075110}"/>
                </c:ext>
              </c:extLst>
            </c:dLbl>
            <c:dLbl>
              <c:idx val="7"/>
              <c:layout>
                <c:manualLayout>
                  <c:x val="2.2992317101139057E-2"/>
                  <c:y val="5.978074056491731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39B-487B-89BF-8EC32B075110}"/>
                </c:ext>
              </c:extLst>
            </c:dLbl>
            <c:dLbl>
              <c:idx val="8"/>
              <c:layout>
                <c:manualLayout>
                  <c:x val="1.5161828224141884E-2"/>
                  <c:y val="0.1149108452518486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39B-487B-89BF-8EC32B075110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A39B-487B-89BF-8EC32B075110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A39B-487B-89BF-8EC32B075110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A39B-487B-89BF-8EC32B075110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A39B-487B-89BF-8EC32B075110}"/>
                </c:ext>
              </c:extLst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A39B-487B-89BF-8EC32B075110}"/>
                </c:ext>
              </c:extLst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F-A39B-487B-89BF-8EC32B0751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'DSC Associates'!$A$2:$A$20</c:f>
              <c:strCache>
                <c:ptCount val="19"/>
                <c:pt idx="0">
                  <c:v>Adrian</c:v>
                </c:pt>
                <c:pt idx="1">
                  <c:v>Amityville</c:v>
                </c:pt>
                <c:pt idx="2">
                  <c:v>Blauvelt</c:v>
                </c:pt>
                <c:pt idx="3">
                  <c:v>Caldwell</c:v>
                </c:pt>
                <c:pt idx="4">
                  <c:v>Grand Rapids</c:v>
                </c:pt>
                <c:pt idx="5">
                  <c:v>Hope</c:v>
                </c:pt>
                <c:pt idx="6">
                  <c:v>Houston OP Fam 150</c:v>
                </c:pt>
                <c:pt idx="7">
                  <c:v>MSJ</c:v>
                </c:pt>
                <c:pt idx="8">
                  <c:v>Oakford</c:v>
                </c:pt>
                <c:pt idx="9">
                  <c:v>Peace</c:v>
                </c:pt>
                <c:pt idx="10">
                  <c:v>Racine</c:v>
                </c:pt>
                <c:pt idx="11">
                  <c:v>San Rafael</c:v>
                </c:pt>
                <c:pt idx="12">
                  <c:v>Sinsinawa</c:v>
                </c:pt>
                <c:pt idx="13">
                  <c:v>Sparkill</c:v>
                </c:pt>
                <c:pt idx="14">
                  <c:v>Springfield</c:v>
                </c:pt>
                <c:pt idx="15">
                  <c:v>Tacoma</c:v>
                </c:pt>
                <c:pt idx="16">
                  <c:v>Roman</c:v>
                </c:pt>
                <c:pt idx="17">
                  <c:v>Maryknoll</c:v>
                </c:pt>
                <c:pt idx="18">
                  <c:v>St Catherine of Siena</c:v>
                </c:pt>
              </c:strCache>
            </c:strRef>
          </c:cat>
          <c:val>
            <c:numRef>
              <c:f>'DSC Associates'!$B$2:$B$20</c:f>
              <c:numCache>
                <c:formatCode>General</c:formatCode>
                <c:ptCount val="19"/>
                <c:pt idx="0">
                  <c:v>177</c:v>
                </c:pt>
                <c:pt idx="1">
                  <c:v>100</c:v>
                </c:pt>
                <c:pt idx="2">
                  <c:v>26</c:v>
                </c:pt>
                <c:pt idx="3">
                  <c:v>78</c:v>
                </c:pt>
                <c:pt idx="4">
                  <c:v>144</c:v>
                </c:pt>
                <c:pt idx="5">
                  <c:v>18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532</c:v>
                </c:pt>
                <c:pt idx="10">
                  <c:v>59</c:v>
                </c:pt>
                <c:pt idx="11">
                  <c:v>0</c:v>
                </c:pt>
                <c:pt idx="12">
                  <c:v>195</c:v>
                </c:pt>
                <c:pt idx="13">
                  <c:v>43</c:v>
                </c:pt>
                <c:pt idx="14">
                  <c:v>455</c:v>
                </c:pt>
                <c:pt idx="15">
                  <c:v>25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A39B-487B-89BF-8EC32B07511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EA310208-42B1-46F7-8C5C-3AD9BB81C927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B585CE2E-2223-4EDA-A4D4-BEB508533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69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DSC Congregation Demographics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 gathered April 25 – May 9, 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3707164"/>
            <a:ext cx="2540779" cy="219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5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AMITYVILLE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588952"/>
              </p:ext>
            </p:extLst>
          </p:nvPr>
        </p:nvGraphicFramePr>
        <p:xfrm>
          <a:off x="4273062" y="808895"/>
          <a:ext cx="7051429" cy="517138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Sisters of Amityville, NY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831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Puerto Rico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Province*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Associates – 100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DYMUSA Chapter at Molloy University – 12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</a:t>
            </a:r>
            <a:r>
              <a:rPr lang="en-US" dirty="0" smtClean="0"/>
              <a:t>4/25/2024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BLAUVELT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962248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Sisters of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 Dominic of Blauvelt, NY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Associates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- 26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5/1/2024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6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CALDWELL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963435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Sisters of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Caldwell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NJ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2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3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76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Yes.  Associates (OPA)   78</a:t>
                      </a:r>
                      <a:endParaRPr lang="en-US" sz="16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GRAND RAPIDS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5137549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Congregation: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Dominican Sisters of Grand Rapids, MI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Members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In U.S.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Outside U.S.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Perpetually Professed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Temporary Vows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Pre-Vows/Initial Formation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90+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28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28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80-89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76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76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70-79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28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28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60-69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4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50-59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40-49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30-39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20-29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TOTAL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136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136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Does your congregation have a lay movement (Associates, OP Family, other)? Please specify how you identify them and the number. 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Associates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– 144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4/29/2024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02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HOPE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761857"/>
              </p:ext>
            </p:extLst>
          </p:nvPr>
        </p:nvGraphicFramePr>
        <p:xfrm>
          <a:off x="4070838" y="808895"/>
          <a:ext cx="7253653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60557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64590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5329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76905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63282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335028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Hope – Ossining, NY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number. 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Associates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HOUSTON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393219"/>
              </p:ext>
            </p:extLst>
          </p:nvPr>
        </p:nvGraphicFramePr>
        <p:xfrm>
          <a:off x="4273062" y="808895"/>
          <a:ext cx="7051429" cy="529917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Dominican Sisters of Houston, Texas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Members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Pre-Vows/Initial Formation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90+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10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10 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80-89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 28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28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70-79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4 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 1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60-69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 3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1 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46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1 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 47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Does your congregation have a lay movement (Associates, OP Family, other)? Please specify how you identify them and the number. </a:t>
                      </a:r>
                      <a:endParaRPr lang="en-US" sz="1600" b="1" dirty="0" smtClean="0">
                        <a:effectLst/>
                        <a:latin typeface="+mj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</a:rPr>
                        <a:t>We 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have</a:t>
                      </a:r>
                      <a:r>
                        <a:rPr lang="en-US" sz="1600" b="1" dirty="0">
                          <a:effectLst/>
                          <a:latin typeface="+mj-lt"/>
                        </a:rPr>
                        <a:t> </a:t>
                      </a:r>
                      <a:r>
                        <a:rPr lang="en-US" sz="1600" b="1" dirty="0" smtClean="0">
                          <a:effectLst/>
                          <a:latin typeface="+mj-lt"/>
                        </a:rPr>
                        <a:t>Dominican </a:t>
                      </a:r>
                      <a:r>
                        <a:rPr lang="en-US" sz="1600" b="1" dirty="0">
                          <a:effectLst/>
                          <a:latin typeface="+mj-lt"/>
                        </a:rPr>
                        <a:t>Family of Houston – active membership is between 125-150.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Using birthdates as of 12/31/2024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65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08" y="1143000"/>
            <a:ext cx="3086100" cy="2377440"/>
          </a:xfrm>
        </p:spPr>
        <p:txBody>
          <a:bodyPr/>
          <a:lstStyle/>
          <a:p>
            <a:r>
              <a:rPr lang="en-US" dirty="0" smtClean="0"/>
              <a:t>MARYKNOLL Sisters of </a:t>
            </a:r>
            <a:br>
              <a:rPr lang="en-US" dirty="0" smtClean="0"/>
            </a:br>
            <a:r>
              <a:rPr lang="en-US" dirty="0" smtClean="0"/>
              <a:t>St. Dominic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813532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Maryknoll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Sisters of St. Dominic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out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out of US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out of US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baseline="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Maryknoll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Affiliates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Information as of 4/16/2024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53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MISSION </a:t>
            </a:r>
            <a:br>
              <a:rPr lang="en-US" dirty="0" smtClean="0"/>
            </a:br>
            <a:r>
              <a:rPr lang="en-US" dirty="0" smtClean="0"/>
              <a:t>SAN JOSE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84003"/>
              </p:ext>
            </p:extLst>
          </p:nvPr>
        </p:nvGraphicFramePr>
        <p:xfrm>
          <a:off x="4273062" y="835269"/>
          <a:ext cx="7051429" cy="524900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11458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 of Mission San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Jose,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127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number.   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OAKFORD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534894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 of Oakford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ata as of 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32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PEACE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440478"/>
              </p:ext>
            </p:extLst>
          </p:nvPr>
        </p:nvGraphicFramePr>
        <p:xfrm>
          <a:off x="4070838" y="808895"/>
          <a:ext cx="7253653" cy="567797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60557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64590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5329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76905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63282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335028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28108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Dominican Sisters of Peace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086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In U.S.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Perpetually Professed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Temporary Vows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Pre-Vows/Initial Formation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028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90+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81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81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028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80-89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154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155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028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63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63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028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1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 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(age 61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4736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4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 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(age 59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 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Novice</a:t>
                      </a:r>
                      <a:r>
                        <a:rPr lang="en-US" sz="1600" b="1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age 58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4736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 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(age 44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 Novice </a:t>
                      </a:r>
                      <a:endParaRPr lang="en-US" sz="1600" b="1" dirty="0" smtClean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(age 49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4736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1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(age 35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1 Novice 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(age 33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)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028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028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TOTAL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319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316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61001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Does your congregation have a lay movement (Associates, OP Family, other)? Please specify how you identify them and the number. 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Peace has 532 active Associates. They mirror the age of the older demographic and likely range age 50 and up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</a:rPr>
                        <a:t>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>
                <a:latin typeface="Corbel" panose="020B0503020204020204" pitchFamily="34" charset="0"/>
                <a:ea typeface="Calibri" panose="020F0502020204030204" pitchFamily="34" charset="0"/>
              </a:rPr>
              <a:t>data </a:t>
            </a:r>
            <a:r>
              <a:rPr lang="en-US" dirty="0">
                <a:latin typeface="Corbel" panose="020B0503020204020204" pitchFamily="34" charset="0"/>
                <a:ea typeface="Calibri" panose="020F0502020204030204" pitchFamily="34" charset="0"/>
              </a:rPr>
              <a:t>provided on 4/25/24.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14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Conference - Demographics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789107"/>
              </p:ext>
            </p:extLst>
          </p:nvPr>
        </p:nvGraphicFramePr>
        <p:xfrm>
          <a:off x="3974122" y="808895"/>
          <a:ext cx="7394332" cy="538206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8500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81358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77598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301669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8778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360920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46170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SISTERS CONFERENCE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7880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2813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506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2989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1,213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1,290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2901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2725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2725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2901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US, 4 Intl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2901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US, 2 Intl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2813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US, 6 Intl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2637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2,369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2,593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499151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DYMUSA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Amityville </a:t>
                      </a:r>
                      <a:r>
                        <a:rPr lang="en-US" sz="1600" b="1" u="sng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1" u="sng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Family – Houston: </a:t>
                      </a:r>
                      <a:r>
                        <a:rPr lang="en-US" sz="1600" b="1" u="sng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125-150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non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Affiliates - </a:t>
                      </a:r>
                      <a:r>
                        <a:rPr lang="en-US" sz="1600" b="1" u="non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Maryknoll</a:t>
                      </a:r>
                      <a:endParaRPr lang="en-US" sz="1600" b="1" u="none" baseline="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Associates – Adrian, Amityville, Blauvelt, Caldwell, Grand Rapids, Hope, Peace, Racine, </a:t>
                      </a:r>
                      <a:r>
                        <a:rPr lang="en-US" sz="1600" b="1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Sinsinawa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Sparkill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Springfield,Tacoma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TOTAL </a:t>
                      </a:r>
                      <a:r>
                        <a:rPr lang="en-US" sz="1600" b="1" u="sng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1,852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OP Associates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953160" cy="2321990"/>
          </a:xfrm>
        </p:spPr>
        <p:txBody>
          <a:bodyPr/>
          <a:lstStyle/>
          <a:p>
            <a:r>
              <a:rPr lang="en-US" dirty="0" smtClean="0"/>
              <a:t>Data received </a:t>
            </a:r>
            <a:r>
              <a:rPr lang="en-US" dirty="0" smtClean="0"/>
              <a:t>4/25-5/9/2024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92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RACINE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994576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Congregation: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Dominican Sisters of Racine, Wisconsin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Members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In U.S.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Outside U.S.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Perpetually Professed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Temporary Vows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Pre-Vows/Initial Formation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90+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28 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28 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80-89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35 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35 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------------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70-79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12 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12 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------------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------------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60-69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2 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2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50-59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40-49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30-39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20-29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TOTAL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77 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77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Does your congregation have a lay movement (Associates, OP Family, other)? Please specify how you identify them and the number. 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Associates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 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59 + 2 candidates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469" y="1143000"/>
            <a:ext cx="3112477" cy="1943100"/>
          </a:xfrm>
        </p:spPr>
        <p:txBody>
          <a:bodyPr/>
          <a:lstStyle/>
          <a:p>
            <a:r>
              <a:rPr lang="en-US" dirty="0" smtClean="0"/>
              <a:t>Dominican Sisters of the ROMAN CONGREGATION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6757590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 of the Roman Congregation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5/1/2024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62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ST. CATHERINE OF SIENA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678456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 of St.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Catherine of Siena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.-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a.k.a. Saratoga</a:t>
            </a:r>
          </a:p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73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SAN RAFAEL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7434767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 Rafael, CA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   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none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23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SINSINAWA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159689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Sisters of </a:t>
                      </a:r>
                      <a:r>
                        <a:rPr lang="en-US" sz="1600" b="1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Sinsinawa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WI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baseline="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Associates – 195 (90’s 11, 80’s 43, 70’s 71, 60’s 38, 50’s 22, 40’s 6, 30’s 4)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29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706976" cy="2377440"/>
          </a:xfrm>
        </p:spPr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SPARKILL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860539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 of </a:t>
                      </a:r>
                      <a:r>
                        <a:rPr lang="en-US" sz="1600" b="1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Sparkill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NY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baseline="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Associates - 43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4/29/2024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82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SPRINGFIELD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2838426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 of Springfield,</a:t>
                      </a:r>
                      <a:r>
                        <a:rPr lang="en-US" sz="1600" b="1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baseline="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Associates – 455 (US = 352 Active, 84 Prayer; Peru = 19 Active)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5/1/2024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70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TACOMA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733211"/>
              </p:ext>
            </p:extLst>
          </p:nvPr>
        </p:nvGraphicFramePr>
        <p:xfrm>
          <a:off x="4273062" y="808895"/>
          <a:ext cx="7051429" cy="527538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 Sisters of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Tacoma, WA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number. 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Associates 25 – varying degrees of </a:t>
                      </a: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participation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03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941139"/>
              </p:ext>
            </p:extLst>
          </p:nvPr>
        </p:nvGraphicFramePr>
        <p:xfrm>
          <a:off x="3837354" y="848974"/>
          <a:ext cx="7338647" cy="5448370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1672645">
                  <a:extLst>
                    <a:ext uri="{9D8B030D-6E8A-4147-A177-3AD203B41FA5}">
                      <a16:colId xmlns:a16="http://schemas.microsoft.com/office/drawing/2014/main" val="2476343163"/>
                    </a:ext>
                  </a:extLst>
                </a:gridCol>
                <a:gridCol w="793006">
                  <a:extLst>
                    <a:ext uri="{9D8B030D-6E8A-4147-A177-3AD203B41FA5}">
                      <a16:colId xmlns:a16="http://schemas.microsoft.com/office/drawing/2014/main" val="1706783063"/>
                    </a:ext>
                  </a:extLst>
                </a:gridCol>
                <a:gridCol w="1124536">
                  <a:extLst>
                    <a:ext uri="{9D8B030D-6E8A-4147-A177-3AD203B41FA5}">
                      <a16:colId xmlns:a16="http://schemas.microsoft.com/office/drawing/2014/main" val="1223338331"/>
                    </a:ext>
                  </a:extLst>
                </a:gridCol>
                <a:gridCol w="1199508">
                  <a:extLst>
                    <a:ext uri="{9D8B030D-6E8A-4147-A177-3AD203B41FA5}">
                      <a16:colId xmlns:a16="http://schemas.microsoft.com/office/drawing/2014/main" val="2280292600"/>
                    </a:ext>
                  </a:extLst>
                </a:gridCol>
                <a:gridCol w="1349444">
                  <a:extLst>
                    <a:ext uri="{9D8B030D-6E8A-4147-A177-3AD203B41FA5}">
                      <a16:colId xmlns:a16="http://schemas.microsoft.com/office/drawing/2014/main" val="3524827552"/>
                    </a:ext>
                  </a:extLst>
                </a:gridCol>
                <a:gridCol w="1199508">
                  <a:extLst>
                    <a:ext uri="{9D8B030D-6E8A-4147-A177-3AD203B41FA5}">
                      <a16:colId xmlns:a16="http://schemas.microsoft.com/office/drawing/2014/main" val="1542111018"/>
                    </a:ext>
                  </a:extLst>
                </a:gridCol>
              </a:tblGrid>
              <a:tr h="2491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1" u="sng" dirty="0">
                          <a:effectLst/>
                        </a:rPr>
                        <a:t>Congregation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1" u="sng">
                          <a:effectLst/>
                        </a:rPr>
                        <a:t>In USA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1" u="sng">
                          <a:effectLst/>
                        </a:rPr>
                        <a:t>Outside US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1" u="sng">
                          <a:effectLst/>
                        </a:rPr>
                        <a:t>Total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1" u="sng">
                          <a:effectLst/>
                        </a:rPr>
                        <a:t>Cohort &lt;70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1" u="sng">
                          <a:effectLst/>
                        </a:rPr>
                        <a:t>Associates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018178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Adrian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358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34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393*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177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138867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Amityville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242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20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262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10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100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270023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Blauvelt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715142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Caldwell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78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231941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Grand Rapids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136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136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144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75107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Hope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96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96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18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176475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Houston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47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200" b="1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~150 OP Family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613494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MSJ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100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130*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407555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Oakford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11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61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670562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Peace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319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323*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24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532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790323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Racine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77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77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652793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San Rafael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 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902445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Sinsinawa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249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255*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195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352774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Sparkill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172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17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189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17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43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958480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Springfield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121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128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27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455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549220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Tacoma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28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28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25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840286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Roman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 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469637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Maryknoll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201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70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271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 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13431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Catherine of Siena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 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203991"/>
                  </a:ext>
                </a:extLst>
              </a:tr>
              <a:tr h="2491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TOTAL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2,369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245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2,620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264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1,852 +</a:t>
                      </a:r>
                      <a:r>
                        <a:rPr lang="en-US" sz="1400" b="1" baseline="0" dirty="0" smtClean="0">
                          <a:effectLst/>
                        </a:rPr>
                        <a:t> ~150 OP Family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1829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66719" y="6247669"/>
            <a:ext cx="7241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  Totals vary due to inclusion of Pre-Vows: Adrian = 1, MSJ = 1, Peace = 4, </a:t>
            </a:r>
            <a:r>
              <a:rPr lang="en-US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Sinsinawa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1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092575"/>
            <a:ext cx="3344985" cy="2604101"/>
          </a:xfrm>
        </p:spPr>
        <p:txBody>
          <a:bodyPr>
            <a:normAutofit/>
          </a:bodyPr>
          <a:lstStyle/>
          <a:p>
            <a:r>
              <a:rPr lang="en-US" dirty="0" smtClean="0"/>
              <a:t>Dominican Sisters Conference – </a:t>
            </a:r>
            <a:br>
              <a:rPr lang="en-US" dirty="0" smtClean="0"/>
            </a:br>
            <a:r>
              <a:rPr lang="en-US" dirty="0" smtClean="0"/>
              <a:t>by Congregation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  <p:sp>
        <p:nvSpPr>
          <p:cNvPr id="8" name="Text Placeholder 3"/>
          <p:cNvSpPr txBox="1">
            <a:spLocks/>
          </p:cNvSpPr>
          <p:nvPr/>
        </p:nvSpPr>
        <p:spPr>
          <a:xfrm>
            <a:off x="107540" y="3478545"/>
            <a:ext cx="2953160" cy="232199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bg1"/>
                </a:solidFill>
              </a:rPr>
              <a:t>Data received 4/25-5/9/2024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511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4000"/>
                <a:lumOff val="56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858229"/>
              </p:ext>
            </p:extLst>
          </p:nvPr>
        </p:nvGraphicFramePr>
        <p:xfrm>
          <a:off x="296984" y="187569"/>
          <a:ext cx="10923466" cy="6356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1832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DSC Futuring Cohort - Demographics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004949"/>
              </p:ext>
            </p:extLst>
          </p:nvPr>
        </p:nvGraphicFramePr>
        <p:xfrm>
          <a:off x="3974122" y="808895"/>
          <a:ext cx="7394332" cy="524804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8500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81358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77598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301669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8778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360920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58908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DOMINICAN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SISTERS CONFERENCE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FUTURING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COHORT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586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US, 4 Intl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US, 2 Intl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US, 6 Intl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499151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 –</a:t>
                      </a: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detail (*=Intl):                            Pre-Vows – detail: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60’s   1-Peace                                                                      60’s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50’s   1-Caldwell, 1-Peace                                              50’s   1-Peace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40’s   4*-MM, 1-MSJ, 1-Peace, 1-Sinsinawa         40’s   1-Peace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30’s   1+1*-Adrian, 1*-MM, 1-Peace                         30’s   1-Adrian, 1-Peace, 1-Sinsinawa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20’s   1-MSJ, 6*-</a:t>
                      </a:r>
                      <a:r>
                        <a:rPr lang="en-US" sz="1600" b="1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Sparkill</a:t>
                      </a: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20’s   1-MSJ </a:t>
                      </a:r>
                      <a:endParaRPr lang="en-US" sz="1600" b="1" kern="1200" baseline="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Data received </a:t>
            </a:r>
            <a:r>
              <a:rPr lang="en-US" dirty="0" smtClean="0"/>
              <a:t>4/25-5/9/2024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51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4000"/>
                <a:lumOff val="56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6605277"/>
              </p:ext>
            </p:extLst>
          </p:nvPr>
        </p:nvGraphicFramePr>
        <p:xfrm>
          <a:off x="409575" y="295275"/>
          <a:ext cx="11106150" cy="638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719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DSC Congregations– Temp Vows &amp; Pre-Vows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001772"/>
              </p:ext>
            </p:extLst>
          </p:nvPr>
        </p:nvGraphicFramePr>
        <p:xfrm>
          <a:off x="3974122" y="808895"/>
          <a:ext cx="7394332" cy="534482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8500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81358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77598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301669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8778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360920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46170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DSC Congregations – Temp Vows &amp; Pre-Vows Detail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7704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2953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2725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219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US, 4 Intl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US, 2 Intl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US, 6 Intl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95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499151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 –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detail (*=Intl):                            Pre-Vows – detail: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60’s   1-Peace                                                                      60’s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50’s   1-Caldwell, 1-Peace                                              50’s   1-Peace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40’s   4*-MM, 1-MSJ, 1-Peace, 1-Sinsinawa         40’s   1-Peace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30’s   1+1*-Adrian, 1*-MM, 1-Peace                         30’s   1-Adrian, 1-Peace, 1-Sinsinawa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20’s   1-MSJ, 6*-</a:t>
                      </a:r>
                      <a:r>
                        <a:rPr lang="en-US" sz="1600" b="1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Sparkill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20’s   1-MSJ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Data received </a:t>
            </a:r>
            <a:r>
              <a:rPr lang="en-US" dirty="0" smtClean="0"/>
              <a:t>4/25-5/9/2024</a:t>
            </a:r>
            <a:endParaRPr lang="en-US" dirty="0"/>
          </a:p>
          <a:p>
            <a:r>
              <a:rPr lang="en-US" dirty="0"/>
              <a:t>NOTE: Does not include info from Amityville Sisters in Puerto Rico (~20)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10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4000"/>
                <a:lumOff val="56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6854253"/>
              </p:ext>
            </p:extLst>
          </p:nvPr>
        </p:nvGraphicFramePr>
        <p:xfrm>
          <a:off x="552450" y="228600"/>
          <a:ext cx="10868025" cy="635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1890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Dominican Sisters of </a:t>
            </a:r>
            <a:br>
              <a:rPr lang="en-US" dirty="0" smtClean="0"/>
            </a:br>
            <a:r>
              <a:rPr lang="en-US" dirty="0" smtClean="0"/>
              <a:t>ADRIAN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707134"/>
              </p:ext>
            </p:extLst>
          </p:nvPr>
        </p:nvGraphicFramePr>
        <p:xfrm>
          <a:off x="4273062" y="808895"/>
          <a:ext cx="7051429" cy="529917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25414">
                  <a:extLst>
                    <a:ext uri="{9D8B030D-6E8A-4147-A177-3AD203B41FA5}">
                      <a16:colId xmlns:a16="http://schemas.microsoft.com/office/drawing/2014/main" val="3745234253"/>
                    </a:ext>
                  </a:extLst>
                </a:gridCol>
                <a:gridCol w="840486">
                  <a:extLst>
                    <a:ext uri="{9D8B030D-6E8A-4147-A177-3AD203B41FA5}">
                      <a16:colId xmlns:a16="http://schemas.microsoft.com/office/drawing/2014/main" val="4178181050"/>
                    </a:ext>
                  </a:extLst>
                </a:gridCol>
                <a:gridCol w="1218351">
                  <a:extLst>
                    <a:ext uri="{9D8B030D-6E8A-4147-A177-3AD203B41FA5}">
                      <a16:colId xmlns:a16="http://schemas.microsoft.com/office/drawing/2014/main" val="3059627995"/>
                    </a:ext>
                  </a:extLst>
                </a:gridCol>
                <a:gridCol w="1241306">
                  <a:extLst>
                    <a:ext uri="{9D8B030D-6E8A-4147-A177-3AD203B41FA5}">
                      <a16:colId xmlns:a16="http://schemas.microsoft.com/office/drawing/2014/main" val="3382946521"/>
                    </a:ext>
                  </a:extLst>
                </a:gridCol>
                <a:gridCol w="1228063">
                  <a:extLst>
                    <a:ext uri="{9D8B030D-6E8A-4147-A177-3AD203B41FA5}">
                      <a16:colId xmlns:a16="http://schemas.microsoft.com/office/drawing/2014/main" val="1876692307"/>
                    </a:ext>
                  </a:extLst>
                </a:gridCol>
                <a:gridCol w="1297809">
                  <a:extLst>
                    <a:ext uri="{9D8B030D-6E8A-4147-A177-3AD203B41FA5}">
                      <a16:colId xmlns:a16="http://schemas.microsoft.com/office/drawing/2014/main" val="2930322633"/>
                    </a:ext>
                  </a:extLst>
                </a:gridCol>
              </a:tblGrid>
              <a:tr h="337832"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Congregation: 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Adrian Dominican Sisters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0502"/>
                  </a:ext>
                </a:extLst>
              </a:tr>
              <a:tr h="9355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Members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Outside U.S.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Perpetually Professed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Temporary Vows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Pre-Vows/Initial Formation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33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90+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9720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80-89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103348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70-79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1315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60-69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759375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50-59</a:t>
                      </a:r>
                      <a:endParaRPr lang="en-US" sz="16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19633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132051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30-39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636739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20-29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248484"/>
                  </a:ext>
                </a:extLst>
              </a:tr>
              <a:tr h="3118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358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390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33054"/>
                  </a:ext>
                </a:extLst>
              </a:tr>
              <a:tr h="1195407"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Does your congregation have a lay movement (Associates, OP Family, other)? Please specify how you identify them and the 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Associates – </a:t>
                      </a:r>
                      <a:r>
                        <a:rPr lang="en-US" sz="1600" b="1" u="sng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 US</a:t>
                      </a:r>
                      <a:r>
                        <a:rPr lang="en-US" sz="1600" b="1" u="sng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(90’s 7, 80’s 30 ,70’s 55, 60’s 33, 50’s 10, 40’s 11, 30’s 3, 20’s 1)</a:t>
                      </a:r>
                      <a:endParaRPr lang="en-US" sz="1400" b="1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</a:t>
                      </a:r>
                      <a:r>
                        <a:rPr lang="en-US" sz="1600" b="1" u="sng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outside US </a:t>
                      </a:r>
                      <a:r>
                        <a:rPr lang="en-US" sz="16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(80’s 5 ,70’s 4, 60’s 7, 50’s 7, 40’s 2, 30’s 2, 20’s 0)</a:t>
                      </a:r>
                      <a:endParaRPr lang="en-US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17430"/>
                  </a:ext>
                </a:extLst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Received 4/25/2024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33" y="5073162"/>
            <a:ext cx="1034134" cy="89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06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rame">
    <a:dk1>
      <a:srgbClr val="000000"/>
    </a:dk1>
    <a:lt1>
      <a:srgbClr val="FFFFFF"/>
    </a:lt1>
    <a:dk2>
      <a:srgbClr val="545454"/>
    </a:dk2>
    <a:lt2>
      <a:srgbClr val="BFBFBF"/>
    </a:lt2>
    <a:accent1>
      <a:srgbClr val="40BAD2"/>
    </a:accent1>
    <a:accent2>
      <a:srgbClr val="FAB900"/>
    </a:accent2>
    <a:accent3>
      <a:srgbClr val="90BB23"/>
    </a:accent3>
    <a:accent4>
      <a:srgbClr val="EE7008"/>
    </a:accent4>
    <a:accent5>
      <a:srgbClr val="1AB39F"/>
    </a:accent5>
    <a:accent6>
      <a:srgbClr val="D5393D"/>
    </a:accent6>
    <a:hlink>
      <a:srgbClr val="90BB23"/>
    </a:hlink>
    <a:folHlink>
      <a:srgbClr val="EE700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49457</TotalTime>
  <Words>3182</Words>
  <Application>Microsoft Office PowerPoint</Application>
  <PresentationFormat>Widescreen</PresentationFormat>
  <Paragraphs>1528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Calibri</vt:lpstr>
      <vt:lpstr>Corbel</vt:lpstr>
      <vt:lpstr>Times New Roman</vt:lpstr>
      <vt:lpstr>Wingdings 2</vt:lpstr>
      <vt:lpstr>Frame</vt:lpstr>
      <vt:lpstr>DSC Congregation Demographics</vt:lpstr>
      <vt:lpstr>Dominican Sisters Conference - Demographics</vt:lpstr>
      <vt:lpstr>Dominican Sisters Conference –  by Congregation</vt:lpstr>
      <vt:lpstr>PowerPoint Presentation</vt:lpstr>
      <vt:lpstr>DSC Futuring Cohort - Demographics</vt:lpstr>
      <vt:lpstr>PowerPoint Presentation</vt:lpstr>
      <vt:lpstr>DSC Congregations– Temp Vows &amp; Pre-Vows</vt:lpstr>
      <vt:lpstr>PowerPoint Presentation</vt:lpstr>
      <vt:lpstr>Dominican Sisters of  ADRIAN</vt:lpstr>
      <vt:lpstr>Dominican Sisters of  AMITYVILLE</vt:lpstr>
      <vt:lpstr>Dominican Sisters of  BLAUVELT</vt:lpstr>
      <vt:lpstr>Dominican Sisters of  CALDWELL</vt:lpstr>
      <vt:lpstr>Dominican Sisters of  GRAND RAPIDS</vt:lpstr>
      <vt:lpstr>Dominican Sisters of  HOPE</vt:lpstr>
      <vt:lpstr>Dominican Sisters of HOUSTON </vt:lpstr>
      <vt:lpstr>MARYKNOLL Sisters of  St. Dominic</vt:lpstr>
      <vt:lpstr>Dominican Sisters of  MISSION  SAN JOSE</vt:lpstr>
      <vt:lpstr>Dominican Sisters of  OAKFORD</vt:lpstr>
      <vt:lpstr>Dominican Sisters of PEACE</vt:lpstr>
      <vt:lpstr>Dominican Sisters of  RACINE</vt:lpstr>
      <vt:lpstr>Dominican Sisters of the ROMAN CONGREGATION</vt:lpstr>
      <vt:lpstr>Dominican Sisters of  ST. CATHERINE OF SIENA</vt:lpstr>
      <vt:lpstr>Dominican Sisters of  SAN RAFAEL</vt:lpstr>
      <vt:lpstr>Dominican Sisters of  SINSINAWA</vt:lpstr>
      <vt:lpstr>Dominican Sisters of  SPARKILL</vt:lpstr>
      <vt:lpstr>Dominican Sisters of  SPRINGFIELD</vt:lpstr>
      <vt:lpstr>Dominican Sisters of  TACOMA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DSC Congregation Demographics</dc:title>
  <dc:creator>Lisa Kane</dc:creator>
  <cp:lastModifiedBy>Lisa Kane</cp:lastModifiedBy>
  <cp:revision>54</cp:revision>
  <cp:lastPrinted>2024-05-09T17:01:11Z</cp:lastPrinted>
  <dcterms:created xsi:type="dcterms:W3CDTF">2024-04-25T16:42:08Z</dcterms:created>
  <dcterms:modified xsi:type="dcterms:W3CDTF">2024-06-12T22:11:58Z</dcterms:modified>
</cp:coreProperties>
</file>