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6E6E6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6E6E6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E6EE"/>
          </a:solidFill>
        </a:fill>
      </a:tcStyle>
    </a:wholeTbl>
    <a:band2H>
      <a:tcTxStyle b="def" i="def"/>
      <a:tcStyle>
        <a:tcBdr/>
        <a:fill>
          <a:solidFill>
            <a:srgbClr val="E8F3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E7CB"/>
          </a:solidFill>
        </a:fill>
      </a:tcStyle>
    </a:wholeTbl>
    <a:band2H>
      <a:tcTxStyle b="def" i="def"/>
      <a:tcStyle>
        <a:tcBdr/>
        <a:fill>
          <a:solidFill>
            <a:srgbClr val="EEF3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FCCCD"/>
          </a:solidFill>
        </a:fill>
      </a:tcStyle>
    </a:wholeTbl>
    <a:band2H>
      <a:tcTxStyle b="def" i="def"/>
      <a:tcStyle>
        <a:tcBdr/>
        <a:fill>
          <a:solidFill>
            <a:srgbClr val="F7E7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0" i="0" strike="noStrike" sz="1600" u="none">
                <a:solidFill>
                  <a:srgbClr val="595959"/>
                </a:solidFill>
                <a:latin typeface="Corbel"/>
              </a:defRPr>
            </a:pPr>
            <a:r>
              <a:rPr b="0" i="0" strike="noStrike" sz="1600" u="none">
                <a:solidFill>
                  <a:srgbClr val="595959"/>
                </a:solidFill>
                <a:latin typeface="Corbel"/>
              </a:rPr>
              <a:t>DSC Congregations - Sisters </a:t>
            </a:r>
          </a:p>
        </c:rich>
      </c:tx>
      <c:layout>
        <c:manualLayout>
          <c:xMode val="edge"/>
          <c:yMode val="edge"/>
          <c:x val="0.351194"/>
          <c:y val="0"/>
          <c:w val="0.297612"/>
          <c:h val="0.188314"/>
        </c:manualLayout>
      </c:layout>
      <c:overlay val="1"/>
      <c:spPr>
        <a:noFill/>
        <a:effectLst/>
      </c:spPr>
    </c:title>
    <c:autoTitleDeleted val="1"/>
    <c:plotArea>
      <c:layout>
        <c:manualLayout>
          <c:layoutTarget val="inner"/>
          <c:xMode val="edge"/>
          <c:yMode val="edge"/>
          <c:x val="0.188314"/>
          <c:y val="0.188314"/>
          <c:w val="0.623372"/>
          <c:h val="0.610872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>
              <a:outerShdw sx="100000" sy="100000" kx="0" ky="0" algn="tl" rotWithShape="1" blurRad="63500" dist="0" dir="0">
                <a:srgbClr val="000000">
                  <a:alpha val="20000"/>
                </a:srgbClr>
              </a:outerShdw>
            </a:effectLst>
          </c:spPr>
          <c:explosion val="0"/>
          <c:dPt>
            <c:idx val="0"/>
            <c:explosion val="0"/>
            <c:spPr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"/>
            <c:explosion val="0"/>
            <c:spPr>
              <a:solidFill>
                <a:schemeClr val="accent2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2"/>
            <c:explosion val="0"/>
            <c:spPr>
              <a:solidFill>
                <a:schemeClr val="accent3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3"/>
            <c:explosion val="0"/>
            <c:spPr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4"/>
            <c:explosion val="0"/>
            <c:spPr>
              <a:solidFill>
                <a:schemeClr val="accent5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5"/>
            <c:explosion val="0"/>
            <c:spPr>
              <a:solidFill>
                <a:schemeClr val="accent6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6"/>
            <c:explosion val="0"/>
            <c:spPr>
              <a:solidFill>
                <a:srgbClr val="1F7485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7"/>
            <c:explosion val="0"/>
            <c:spPr>
              <a:solidFill>
                <a:srgbClr val="966F00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8"/>
            <c:explosion val="0"/>
            <c:spPr>
              <a:solidFill>
                <a:srgbClr val="567015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9"/>
            <c:explosion val="0"/>
            <c:spPr>
              <a:solidFill>
                <a:srgbClr val="8F4305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0"/>
            <c:explosion val="0"/>
            <c:spPr>
              <a:solidFill>
                <a:srgbClr val="106B5F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1"/>
            <c:explosion val="0"/>
            <c:spPr>
              <a:solidFill>
                <a:srgbClr val="861C1F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2"/>
            <c:explosion val="0"/>
            <c:spPr>
              <a:solidFill>
                <a:srgbClr val="66C8DB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3"/>
            <c:explosion val="0"/>
            <c:spPr>
              <a:solidFill>
                <a:srgbClr val="FFC92F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4"/>
            <c:explosion val="0"/>
            <c:spPr>
              <a:solidFill>
                <a:srgbClr val="AEDB3D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5"/>
            <c:explosion val="0"/>
            <c:spPr>
              <a:solidFill>
                <a:srgbClr val="F88C33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6"/>
            <c:explosion val="0"/>
            <c:spPr>
              <a:solidFill>
                <a:srgbClr val="2AE0C8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7"/>
            <c:explosion val="0"/>
            <c:spPr>
              <a:solidFill>
                <a:srgbClr val="DD6164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Pt>
            <c:idx val="18"/>
            <c:explosion val="0"/>
            <c:spPr>
              <a:solidFill>
                <a:srgbClr val="2A9BB1"/>
              </a:solidFill>
              <a:ln w="12700" cap="flat">
                <a:noFill/>
                <a:miter lim="400000"/>
              </a:ln>
              <a:effectLst>
                <a:outerShdw sx="100000" sy="100000" kx="0" ky="0" algn="tl" rotWithShape="1" blurRad="63500" dist="0" dir="0">
                  <a:srgbClr val="000000">
                    <a:alpha val="20000"/>
                  </a:srgbClr>
                </a:outerShdw>
              </a:effectLst>
            </c:spPr>
          </c:dPt>
          <c:dLbls>
            <c:dLbl>
              <c:idx val="0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90BB23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EE7008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1AB39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D5393D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1F7485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567015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106B5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861C1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2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3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4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AEDB3D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5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88C33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6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2AE0C8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7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8"/>
              <c:numFmt formatCode="0" sourceLinked="0"/>
              <c:txPr>
                <a:bodyPr/>
                <a:lstStyle/>
                <a:p>
                  <a:pPr>
                    <a:defRPr b="0" i="0" strike="noStrike" sz="1600" u="none">
                      <a:solidFill>
                        <a:srgbClr val="2A9BB1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" sourceLinked="0"/>
            <c:txPr>
              <a:bodyPr/>
              <a:lstStyle/>
              <a:p>
                <a:pPr>
                  <a:defRPr b="0" i="0" strike="noStrike" sz="1600" u="none">
                    <a:solidFill>
                      <a:srgbClr val="FFFFFF"/>
                    </a:solidFill>
                    <a:latin typeface="Corbel"/>
                  </a:defRPr>
                </a:pPr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Sheet1!$B$1:$T$1</c:f>
              <c:strCache>
                <c:ptCount val="19"/>
                <c:pt idx="0">
                  <c:v>Adrian*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</c:v>
                </c:pt>
                <c:pt idx="7">
                  <c:v>MSJ*</c:v>
                </c:pt>
                <c:pt idx="8">
                  <c:v>Oakford</c:v>
                </c:pt>
                <c:pt idx="9">
                  <c:v>Peace*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Sinsinawa*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Sheet1!$B$2:$T$2</c:f>
              <c:numCache>
                <c:ptCount val="19"/>
                <c:pt idx="0">
                  <c:v>393.000000</c:v>
                </c:pt>
                <c:pt idx="1">
                  <c:v>262.000000</c:v>
                </c:pt>
                <c:pt idx="2">
                  <c:v>79.000000</c:v>
                </c:pt>
                <c:pt idx="3">
                  <c:v>76.000000</c:v>
                </c:pt>
                <c:pt idx="4">
                  <c:v>136.000000</c:v>
                </c:pt>
                <c:pt idx="5">
                  <c:v>96.000000</c:v>
                </c:pt>
                <c:pt idx="6">
                  <c:v>47.000000</c:v>
                </c:pt>
                <c:pt idx="7">
                  <c:v>130.000000</c:v>
                </c:pt>
                <c:pt idx="8">
                  <c:v>72.000000</c:v>
                </c:pt>
                <c:pt idx="9">
                  <c:v>323.000000</c:v>
                </c:pt>
                <c:pt idx="10">
                  <c:v>77.000000</c:v>
                </c:pt>
                <c:pt idx="11">
                  <c:v>52.000000</c:v>
                </c:pt>
                <c:pt idx="12">
                  <c:v>255.000000</c:v>
                </c:pt>
                <c:pt idx="13">
                  <c:v>189.000000</c:v>
                </c:pt>
                <c:pt idx="14">
                  <c:v>128.000000</c:v>
                </c:pt>
                <c:pt idx="15">
                  <c:v>28.000000</c:v>
                </c:pt>
                <c:pt idx="16">
                  <c:v>2.000000</c:v>
                </c:pt>
                <c:pt idx="17">
                  <c:v>271.000000</c:v>
                </c:pt>
                <c:pt idx="18">
                  <c:v>4.000000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0" i="0" strike="noStrike" sz="1600" u="none">
                <a:solidFill>
                  <a:srgbClr val="595959"/>
                </a:solidFill>
                <a:latin typeface="Corbel"/>
              </a:defRPr>
            </a:pPr>
            <a:r>
              <a:rPr b="0" i="0" strike="noStrike" sz="1600" u="none">
                <a:solidFill>
                  <a:srgbClr val="595959"/>
                </a:solidFill>
                <a:latin typeface="Corbel"/>
              </a:rPr>
              <a:t>DSC Futuring cohort</a:t>
            </a:r>
          </a:p>
        </c:rich>
      </c:tx>
      <c:layout>
        <c:manualLayout>
          <c:xMode val="edge"/>
          <c:yMode val="edge"/>
          <c:x val="0.360448"/>
          <c:y val="0"/>
          <c:w val="0.279104"/>
          <c:h val="0.037953"/>
        </c:manualLayout>
      </c:layout>
      <c:overlay val="1"/>
      <c:spPr>
        <a:noFill/>
        <a:effectLst/>
      </c:spPr>
    </c:title>
    <c:autoTitleDeleted val="1"/>
    <c:view3D>
      <c:rotX val="50"/>
      <c:hPercent val="50"/>
      <c:rotY val="0"/>
      <c:depthPercent val="100"/>
      <c:rAngAx val="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005"/>
          <c:y val="0.102894"/>
          <c:w val="0.99"/>
          <c:h val="0.884606"/>
        </c:manualLayout>
      </c:layout>
      <c:pie3D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  <a:sp3d prstMaterial="matte"/>
          </c:spPr>
          <c:explosion val="0"/>
          <c:dPt>
            <c:idx val="0"/>
            <c:explosion val="0"/>
            <c:spPr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"/>
            <c:explosion val="0"/>
            <c:spPr>
              <a:solidFill>
                <a:schemeClr val="accent2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2"/>
            <c:explosion val="0"/>
            <c:spPr>
              <a:solidFill>
                <a:schemeClr val="accent3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3"/>
            <c:explosion val="0"/>
            <c:spPr>
              <a:solidFill>
                <a:schemeClr val="accent4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4"/>
            <c:explosion val="0"/>
            <c:spPr>
              <a:solidFill>
                <a:schemeClr val="accent5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5"/>
            <c:explosion val="0"/>
            <c:spPr>
              <a:solidFill>
                <a:schemeClr val="accent6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6"/>
            <c:explosion val="0"/>
            <c:spPr>
              <a:solidFill>
                <a:srgbClr val="1F7485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7"/>
            <c:explosion val="0"/>
            <c:spPr>
              <a:solidFill>
                <a:srgbClr val="966F00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8"/>
            <c:explosion val="0"/>
            <c:spPr>
              <a:solidFill>
                <a:srgbClr val="567015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9"/>
            <c:explosion val="0"/>
            <c:spPr>
              <a:solidFill>
                <a:srgbClr val="8F4305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0"/>
            <c:explosion val="0"/>
            <c:spPr>
              <a:solidFill>
                <a:srgbClr val="106B5F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1"/>
            <c:explosion val="0"/>
            <c:spPr>
              <a:solidFill>
                <a:srgbClr val="861C1F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2"/>
            <c:explosion val="0"/>
            <c:spPr>
              <a:solidFill>
                <a:srgbClr val="66C8DB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3"/>
            <c:explosion val="0"/>
            <c:spPr>
              <a:solidFill>
                <a:srgbClr val="FFC92F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4"/>
            <c:explosion val="0"/>
            <c:spPr>
              <a:solidFill>
                <a:srgbClr val="AEDB3D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5"/>
            <c:explosion val="0"/>
            <c:spPr>
              <a:solidFill>
                <a:srgbClr val="F88C33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6"/>
            <c:explosion val="0"/>
            <c:spPr>
              <a:solidFill>
                <a:srgbClr val="2AE0C8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7"/>
            <c:explosion val="0"/>
            <c:spPr>
              <a:solidFill>
                <a:srgbClr val="DD6164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18"/>
            <c:explosion val="0"/>
            <c:spPr>
              <a:solidFill>
                <a:srgbClr val="2A9BB1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Lbls>
            <c:dLbl>
              <c:idx val="0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AB9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90BB23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EE7008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1AB39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D5393D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1F7485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106B5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861C1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2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3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4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5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88C33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6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2AE0C8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7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FFFFFF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8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2A9BB1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" sourceLinked="0"/>
            <c:txPr>
              <a:bodyPr/>
              <a:lstStyle/>
              <a:p>
                <a:pPr>
                  <a:defRPr b="0" i="0" strike="noStrike" sz="1400" u="none">
                    <a:solidFill>
                      <a:srgbClr val="FFFFFF"/>
                    </a:solidFill>
                    <a:latin typeface="Corbel"/>
                  </a:defRPr>
                </a:pPr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9"/>
                <c:pt idx="0">
                  <c:v>Adrian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</c:v>
                </c:pt>
                <c:pt idx="7">
                  <c:v>MSJ</c:v>
                </c:pt>
                <c:pt idx="8">
                  <c:v>Oakford</c:v>
                </c:pt>
                <c:pt idx="9">
                  <c:v>Peace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Sheet1!$B$2:$T$2</c:f>
              <c:numCache>
                <c:ptCount val="19"/>
                <c:pt idx="0">
                  <c:v>42.000000</c:v>
                </c:pt>
                <c:pt idx="1">
                  <c:v>10.000000</c:v>
                </c:pt>
                <c:pt idx="2">
                  <c:v>6.000000</c:v>
                </c:pt>
                <c:pt idx="3">
                  <c:v>5.000000</c:v>
                </c:pt>
                <c:pt idx="4">
                  <c:v>4.000000</c:v>
                </c:pt>
                <c:pt idx="5">
                  <c:v>3.000000</c:v>
                </c:pt>
                <c:pt idx="6">
                  <c:v>4.000000</c:v>
                </c:pt>
                <c:pt idx="7">
                  <c:v>39.000000</c:v>
                </c:pt>
                <c:pt idx="8">
                  <c:v>9.000000</c:v>
                </c:pt>
                <c:pt idx="9">
                  <c:v>24.000000</c:v>
                </c:pt>
                <c:pt idx="10">
                  <c:v>2.000000</c:v>
                </c:pt>
                <c:pt idx="11">
                  <c:v>6.000000</c:v>
                </c:pt>
                <c:pt idx="12">
                  <c:v>19.000000</c:v>
                </c:pt>
                <c:pt idx="13">
                  <c:v>17.000000</c:v>
                </c:pt>
                <c:pt idx="14">
                  <c:v>27.000000</c:v>
                </c:pt>
                <c:pt idx="15">
                  <c:v>1.000000</c:v>
                </c:pt>
                <c:pt idx="16">
                  <c:v>0.000000</c:v>
                </c:pt>
                <c:pt idx="17">
                  <c:v>46.000000</c:v>
                </c:pt>
                <c:pt idx="18">
                  <c:v>0.000000</c:v>
                </c:pt>
              </c:numCache>
            </c:numRef>
          </c:val>
        </c:ser>
      </c:pie3DChart>
      <c:spPr>
        <a:solidFill>
          <a:srgbClr val="FFFFFF"/>
        </a:solidFill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0" i="0" strike="noStrike" sz="1400" u="sng">
                <a:solidFill>
                  <a:srgbClr val="595959"/>
                </a:solidFill>
                <a:latin typeface="Corbel"/>
              </a:defRPr>
            </a:pPr>
            <a:r>
              <a:rPr b="0" i="0" strike="noStrike" sz="1400" u="sng">
                <a:solidFill>
                  <a:srgbClr val="595959"/>
                </a:solidFill>
                <a:latin typeface="Corbel"/>
              </a:rPr>
              <a:t>DSC ASSOCIATES</a:t>
            </a:r>
          </a:p>
        </c:rich>
      </c:tx>
      <c:layout>
        <c:manualLayout>
          <c:xMode val="edge"/>
          <c:yMode val="edge"/>
          <c:x val="0.381969"/>
          <c:y val="0"/>
          <c:w val="0.236061"/>
          <c:h val="0.0272549"/>
        </c:manualLayout>
      </c:layout>
      <c:overlay val="1"/>
      <c:spPr>
        <a:noFill/>
        <a:effectLst/>
      </c:spPr>
    </c:title>
    <c:autoTitleDeleted val="1"/>
    <c:view3D>
      <c:rotX val="50"/>
      <c:hPercent val="50"/>
      <c:rotY val="0"/>
      <c:depthPercent val="100"/>
      <c:rAngAx val="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005"/>
          <c:y val="0.105067"/>
          <c:w val="0.99"/>
          <c:h val="0.882433"/>
        </c:manualLayout>
      </c:layout>
      <c:pie3D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chemeClr val="accent1"/>
            </a:solidFill>
            <a:ln w="25400" cap="flat">
              <a:noFill/>
              <a:prstDash val="solid"/>
              <a:round/>
            </a:ln>
            <a:effectLst/>
            <a:sp3d prstMaterial="matte"/>
          </c:spPr>
          <c:explosion val="1"/>
          <c:dPt>
            <c:idx val="0"/>
            <c:explosion val="1"/>
            <c:spPr>
              <a:solidFill>
                <a:schemeClr val="accent1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"/>
            <c:explosion val="1"/>
            <c:spPr>
              <a:solidFill>
                <a:schemeClr val="accent2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2"/>
            <c:explosion val="1"/>
            <c:spPr>
              <a:solidFill>
                <a:schemeClr val="accent3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3"/>
            <c:explosion val="1"/>
            <c:spPr>
              <a:solidFill>
                <a:schemeClr val="accent4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4"/>
            <c:explosion val="1"/>
            <c:spPr>
              <a:solidFill>
                <a:schemeClr val="accent5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5"/>
            <c:explosion val="1"/>
            <c:spPr>
              <a:solidFill>
                <a:schemeClr val="accent6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6"/>
            <c:explosion val="1"/>
            <c:spPr>
              <a:solidFill>
                <a:srgbClr val="1F7485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7"/>
            <c:explosion val="1"/>
            <c:spPr>
              <a:solidFill>
                <a:srgbClr val="966F00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8"/>
            <c:explosion val="1"/>
            <c:spPr>
              <a:solidFill>
                <a:srgbClr val="567015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9"/>
            <c:explosion val="1"/>
            <c:spPr>
              <a:solidFill>
                <a:srgbClr val="8F4305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0"/>
            <c:explosion val="1"/>
            <c:spPr>
              <a:solidFill>
                <a:srgbClr val="106B5F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1"/>
            <c:explosion val="1"/>
            <c:spPr>
              <a:solidFill>
                <a:srgbClr val="861C1F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2"/>
            <c:explosion val="1"/>
            <c:spPr>
              <a:solidFill>
                <a:srgbClr val="66C8DB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3"/>
            <c:explosion val="1"/>
            <c:spPr>
              <a:solidFill>
                <a:srgbClr val="FFC92F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4"/>
            <c:explosion val="1"/>
            <c:spPr>
              <a:solidFill>
                <a:srgbClr val="AEDB3D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5"/>
            <c:explosion val="1"/>
            <c:spPr>
              <a:solidFill>
                <a:srgbClr val="F88C33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6"/>
            <c:explosion val="1"/>
            <c:spPr>
              <a:solidFill>
                <a:srgbClr val="2AE0C8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7"/>
            <c:explosion val="1"/>
            <c:spPr>
              <a:solidFill>
                <a:srgbClr val="DD6164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Pt>
            <c:idx val="18"/>
            <c:explosion val="1"/>
            <c:spPr>
              <a:solidFill>
                <a:srgbClr val="2A9BB1"/>
              </a:solidFill>
              <a:ln w="25400" cap="flat">
                <a:noFill/>
                <a:prstDash val="solid"/>
                <a:round/>
              </a:ln>
              <a:effectLst/>
              <a:sp3d prstMaterial="matte"/>
            </c:spPr>
          </c:dPt>
          <c:dLbls>
            <c:dLbl>
              <c:idx val="0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2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3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4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5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00000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6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7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8"/>
              <c:numFmt formatCode="0" sourceLinked="0"/>
              <c:txPr>
                <a:bodyPr/>
                <a:lstStyle/>
                <a:p>
                  <a:pPr>
                    <a:defRPr b="0" i="0" strike="noStrike" sz="1400" u="none">
                      <a:solidFill>
                        <a:srgbClr val="404040"/>
                      </a:solidFill>
                      <a:latin typeface="Corbel"/>
                    </a:defRPr>
                  </a:pPr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" sourceLinked="0"/>
            <c:txPr>
              <a:bodyPr/>
              <a:lstStyle/>
              <a:p>
                <a:pPr>
                  <a:defRPr b="0" i="0" strike="noStrike" sz="1400" u="none">
                    <a:solidFill>
                      <a:srgbClr val="000000"/>
                    </a:solidFill>
                    <a:latin typeface="Corbel"/>
                  </a:defRPr>
                </a:pPr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9"/>
                <c:pt idx="0">
                  <c:v>Adrian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 OP Fam 150</c:v>
                </c:pt>
                <c:pt idx="7">
                  <c:v>MSJ</c:v>
                </c:pt>
                <c:pt idx="8">
                  <c:v>Oakford</c:v>
                </c:pt>
                <c:pt idx="9">
                  <c:v>Peace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Sheet1!$B$2:$T$2</c:f>
              <c:numCache>
                <c:ptCount val="19"/>
                <c:pt idx="0">
                  <c:v>177.000000</c:v>
                </c:pt>
                <c:pt idx="1">
                  <c:v>100.000000</c:v>
                </c:pt>
                <c:pt idx="2">
                  <c:v>26.000000</c:v>
                </c:pt>
                <c:pt idx="3">
                  <c:v>78.000000</c:v>
                </c:pt>
                <c:pt idx="4">
                  <c:v>144.000000</c:v>
                </c:pt>
                <c:pt idx="5">
                  <c:v>18.000000</c:v>
                </c:pt>
                <c:pt idx="6">
                  <c:v>0.000000</c:v>
                </c:pt>
                <c:pt idx="7">
                  <c:v>0.000000</c:v>
                </c:pt>
                <c:pt idx="8">
                  <c:v>0.000000</c:v>
                </c:pt>
                <c:pt idx="9">
                  <c:v>532.000000</c:v>
                </c:pt>
                <c:pt idx="10">
                  <c:v>59.000000</c:v>
                </c:pt>
                <c:pt idx="11">
                  <c:v>0.000000</c:v>
                </c:pt>
                <c:pt idx="12">
                  <c:v>195.000000</c:v>
                </c:pt>
                <c:pt idx="13">
                  <c:v>43.000000</c:v>
                </c:pt>
                <c:pt idx="14">
                  <c:v>455.000000</c:v>
                </c:pt>
                <c:pt idx="15">
                  <c:v>25.000000</c:v>
                </c:pt>
                <c:pt idx="16">
                  <c:v>0.000000</c:v>
                </c:pt>
                <c:pt idx="17">
                  <c:v>0.000000</c:v>
                </c:pt>
                <c:pt idx="18">
                  <c:v>0.000000</c:v>
                </c:pt>
              </c:numCache>
            </c:numRef>
          </c:val>
        </c:ser>
      </c:pie3D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0" name="Shape 12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orbel"/>
      </a:defRPr>
    </a:lvl1pPr>
    <a:lvl2pPr indent="228600" defTabSz="457200" latinLnBrk="0">
      <a:defRPr sz="1200">
        <a:latin typeface="+mn-lt"/>
        <a:ea typeface="+mn-ea"/>
        <a:cs typeface="+mn-cs"/>
        <a:sym typeface="Corbel"/>
      </a:defRPr>
    </a:lvl2pPr>
    <a:lvl3pPr indent="457200" defTabSz="457200" latinLnBrk="0">
      <a:defRPr sz="1200">
        <a:latin typeface="+mn-lt"/>
        <a:ea typeface="+mn-ea"/>
        <a:cs typeface="+mn-cs"/>
        <a:sym typeface="Corbel"/>
      </a:defRPr>
    </a:lvl3pPr>
    <a:lvl4pPr indent="685800" defTabSz="457200" latinLnBrk="0">
      <a:defRPr sz="1200">
        <a:latin typeface="+mn-lt"/>
        <a:ea typeface="+mn-ea"/>
        <a:cs typeface="+mn-cs"/>
        <a:sym typeface="Corbel"/>
      </a:defRPr>
    </a:lvl4pPr>
    <a:lvl5pPr indent="914400" defTabSz="457200" latinLnBrk="0">
      <a:defRPr sz="1200">
        <a:latin typeface="+mn-lt"/>
        <a:ea typeface="+mn-ea"/>
        <a:cs typeface="+mn-cs"/>
        <a:sym typeface="Corbel"/>
      </a:defRPr>
    </a:lvl5pPr>
    <a:lvl6pPr indent="1143000" defTabSz="457200" latinLnBrk="0">
      <a:defRPr sz="1200">
        <a:latin typeface="+mn-lt"/>
        <a:ea typeface="+mn-ea"/>
        <a:cs typeface="+mn-cs"/>
        <a:sym typeface="Corbel"/>
      </a:defRPr>
    </a:lvl6pPr>
    <a:lvl7pPr indent="1371600" defTabSz="457200" latinLnBrk="0">
      <a:defRPr sz="1200">
        <a:latin typeface="+mn-lt"/>
        <a:ea typeface="+mn-ea"/>
        <a:cs typeface="+mn-cs"/>
        <a:sym typeface="Corbel"/>
      </a:defRPr>
    </a:lvl7pPr>
    <a:lvl8pPr indent="1600200" defTabSz="457200" latinLnBrk="0">
      <a:defRPr sz="1200">
        <a:latin typeface="+mn-lt"/>
        <a:ea typeface="+mn-ea"/>
        <a:cs typeface="+mn-cs"/>
        <a:sym typeface="Corbel"/>
      </a:defRPr>
    </a:lvl8pPr>
    <a:lvl9pPr indent="1828800" defTabSz="457200" latinLnBrk="0">
      <a:defRPr sz="1200"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/>
        </p:nvSpPr>
        <p:spPr>
          <a:xfrm>
            <a:off x="0" y="761998"/>
            <a:ext cx="9141619" cy="533400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2" name="Rectangle 7"/>
          <p:cNvSpPr/>
          <p:nvPr/>
        </p:nvSpPr>
        <p:spPr>
          <a:xfrm>
            <a:off x="9270262" y="761998"/>
            <a:ext cx="2925319" cy="5334003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1069847" y="1298447"/>
            <a:ext cx="7315201" cy="3255266"/>
          </a:xfrm>
          <a:prstGeom prst="rect">
            <a:avLst/>
          </a:prstGeom>
        </p:spPr>
        <p:txBody>
          <a:bodyPr anchor="b"/>
          <a:lstStyle>
            <a:lvl1pPr>
              <a:defRPr spc="-100" sz="59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100015" y="4670245"/>
            <a:ext cx="7315201" cy="914401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1pPr>
            <a:lvl2pPr marL="0" indent="457200">
              <a:buClrTx/>
              <a:buSzTx/>
              <a:buNone/>
              <a:defRPr sz="2200">
                <a:solidFill>
                  <a:srgbClr val="D9F1F6"/>
                </a:solidFill>
              </a:defRPr>
            </a:lvl2pPr>
            <a:lvl3pPr marL="0" indent="914400">
              <a:buClrTx/>
              <a:buSzTx/>
              <a:buNone/>
              <a:defRPr sz="2200">
                <a:solidFill>
                  <a:srgbClr val="D9F1F6"/>
                </a:solidFill>
              </a:defRPr>
            </a:lvl3pPr>
            <a:lvl4pPr marL="0" indent="1371600">
              <a:buClrTx/>
              <a:buSzTx/>
              <a:buNone/>
              <a:defRPr sz="2200">
                <a:solidFill>
                  <a:srgbClr val="D9F1F6"/>
                </a:solidFill>
              </a:defRPr>
            </a:lvl4pPr>
            <a:lvl5pPr marL="0" indent="1828800">
              <a:buClrTx/>
              <a:buSzTx/>
              <a:buNone/>
              <a:defRPr sz="2200">
                <a:solidFill>
                  <a:srgbClr val="D9F1F6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09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0" name="Title Text"/>
          <p:cNvSpPr txBox="1"/>
          <p:nvPr>
            <p:ph type="title"/>
          </p:nvPr>
        </p:nvSpPr>
        <p:spPr>
          <a:xfrm>
            <a:off x="256031" y="1143000"/>
            <a:ext cx="2834641" cy="237744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11" name="Picture Placeholder 2"/>
          <p:cNvSpPr/>
          <p:nvPr>
            <p:ph type="pic" idx="21"/>
          </p:nvPr>
        </p:nvSpPr>
        <p:spPr>
          <a:xfrm>
            <a:off x="3570644" y="767419"/>
            <a:ext cx="8115231" cy="5330953"/>
          </a:xfrm>
          <a:prstGeom prst="rect">
            <a:avLst/>
          </a:prstGeom>
        </p:spPr>
        <p:txBody>
          <a:bodyPr lIns="91439" rIns="91439" anchor="t">
            <a:noAutofit/>
          </a:bodyPr>
          <a:lstStyle/>
          <a:p>
            <a:pPr/>
          </a:p>
        </p:txBody>
      </p:sp>
      <p:sp>
        <p:nvSpPr>
          <p:cNvPr id="112" name="Body Level One…"/>
          <p:cNvSpPr txBox="1"/>
          <p:nvPr>
            <p:ph type="body" sz="quarter" idx="1"/>
          </p:nvPr>
        </p:nvSpPr>
        <p:spPr>
          <a:xfrm>
            <a:off x="256031" y="3493008"/>
            <a:ext cx="2834641" cy="2322577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 marL="0" indent="45720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lvl2pPr>
            <a:lvl3pPr marL="0" indent="91440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lvl3pPr>
            <a:lvl4pPr marL="0" indent="137160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lvl4pPr>
            <a:lvl5pPr marL="0" indent="182880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252919" y="1123837"/>
            <a:ext cx="2947482" cy="460118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idx="1"/>
          </p:nvPr>
        </p:nvSpPr>
        <p:spPr>
          <a:xfrm>
            <a:off x="3869268" y="864108"/>
            <a:ext cx="7315201" cy="512064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5" name="Title Text"/>
          <p:cNvSpPr txBox="1"/>
          <p:nvPr>
            <p:ph type="title"/>
          </p:nvPr>
        </p:nvSpPr>
        <p:spPr>
          <a:xfrm>
            <a:off x="3867911" y="1298447"/>
            <a:ext cx="7315201" cy="3255266"/>
          </a:xfrm>
          <a:prstGeom prst="rect">
            <a:avLst/>
          </a:prstGeom>
        </p:spPr>
        <p:txBody>
          <a:bodyPr anchor="b"/>
          <a:lstStyle>
            <a:lvl1pPr>
              <a:defRPr spc="-100" sz="5900">
                <a:solidFill>
                  <a:srgbClr val="595959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6" name="Body Level One…"/>
          <p:cNvSpPr txBox="1"/>
          <p:nvPr>
            <p:ph type="body" sz="quarter" idx="1"/>
          </p:nvPr>
        </p:nvSpPr>
        <p:spPr>
          <a:xfrm>
            <a:off x="3886200" y="4672584"/>
            <a:ext cx="7315200" cy="914401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None/>
              <a:defRPr sz="2200"/>
            </a:lvl1pPr>
            <a:lvl2pPr marL="0" indent="457200">
              <a:buClrTx/>
              <a:buSzTx/>
              <a:buNone/>
              <a:defRPr sz="2200"/>
            </a:lvl2pPr>
            <a:lvl3pPr marL="0" indent="914400">
              <a:buClrTx/>
              <a:buSzTx/>
              <a:buNone/>
              <a:defRPr sz="2200"/>
            </a:lvl3pPr>
            <a:lvl4pPr marL="0" indent="1371600">
              <a:buClrTx/>
              <a:buSzTx/>
              <a:buNone/>
              <a:defRPr sz="2200"/>
            </a:lvl4pPr>
            <a:lvl5pPr marL="0" indent="1828800">
              <a:buClrTx/>
              <a:buSzTx/>
              <a:buNone/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" name="Title Text"/>
          <p:cNvSpPr txBox="1"/>
          <p:nvPr>
            <p:ph type="title"/>
          </p:nvPr>
        </p:nvSpPr>
        <p:spPr>
          <a:xfrm>
            <a:off x="252919" y="1123837"/>
            <a:ext cx="2947482" cy="460118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7" name="Body Level One…"/>
          <p:cNvSpPr txBox="1"/>
          <p:nvPr>
            <p:ph type="body" sz="half" idx="1"/>
          </p:nvPr>
        </p:nvSpPr>
        <p:spPr>
          <a:xfrm>
            <a:off x="3867911" y="868680"/>
            <a:ext cx="3474722" cy="512064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" name="Title Text"/>
          <p:cNvSpPr txBox="1"/>
          <p:nvPr>
            <p:ph type="title"/>
          </p:nvPr>
        </p:nvSpPr>
        <p:spPr>
          <a:xfrm>
            <a:off x="252919" y="1123837"/>
            <a:ext cx="2947482" cy="460118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Body Level One…"/>
          <p:cNvSpPr txBox="1"/>
          <p:nvPr>
            <p:ph type="body" sz="quarter" idx="1"/>
          </p:nvPr>
        </p:nvSpPr>
        <p:spPr>
          <a:xfrm>
            <a:off x="3867911" y="1023585"/>
            <a:ext cx="3474722" cy="80772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None/>
            </a:lvl1pPr>
            <a:lvl2pPr marL="0" indent="457200">
              <a:spcBef>
                <a:spcPts val="0"/>
              </a:spcBef>
              <a:buClrTx/>
              <a:buSzTx/>
              <a:buNone/>
            </a:lvl2pPr>
            <a:lvl3pPr marL="0" indent="914400">
              <a:spcBef>
                <a:spcPts val="0"/>
              </a:spcBef>
              <a:buClrTx/>
              <a:buSzTx/>
              <a:buNone/>
            </a:lvl3pPr>
            <a:lvl4pPr marL="0" indent="1371600">
              <a:spcBef>
                <a:spcPts val="0"/>
              </a:spcBef>
              <a:buClrTx/>
              <a:buSzTx/>
              <a:buNone/>
            </a:lvl4pPr>
            <a:lvl5pPr marL="0" indent="1828800">
              <a:spcBef>
                <a:spcPts val="0"/>
              </a:spcBef>
              <a:buClrTx/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Text Placeholder 4"/>
          <p:cNvSpPr/>
          <p:nvPr>
            <p:ph type="body" sz="quarter" idx="21"/>
          </p:nvPr>
        </p:nvSpPr>
        <p:spPr>
          <a:xfrm>
            <a:off x="7818463" y="1023585"/>
            <a:ext cx="3474721" cy="813172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0"/>
              </a:spcBef>
              <a:buClrTx/>
              <a:buSzTx/>
              <a:buNone/>
            </a:pP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8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9" name="Title Text"/>
          <p:cNvSpPr txBox="1"/>
          <p:nvPr>
            <p:ph type="title"/>
          </p:nvPr>
        </p:nvSpPr>
        <p:spPr>
          <a:xfrm>
            <a:off x="252919" y="1123837"/>
            <a:ext cx="2947482" cy="460118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6" name="Title Text"/>
          <p:cNvSpPr txBox="1"/>
          <p:nvPr>
            <p:ph type="title"/>
          </p:nvPr>
        </p:nvSpPr>
        <p:spPr>
          <a:xfrm>
            <a:off x="256031" y="1143000"/>
            <a:ext cx="2834641" cy="237744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7" name="Body Level One…"/>
          <p:cNvSpPr txBox="1"/>
          <p:nvPr>
            <p:ph type="body" idx="1"/>
          </p:nvPr>
        </p:nvSpPr>
        <p:spPr>
          <a:xfrm>
            <a:off x="3867911" y="868680"/>
            <a:ext cx="7315201" cy="512064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Text Placeholder 3"/>
          <p:cNvSpPr/>
          <p:nvPr>
            <p:ph type="body" sz="quarter" idx="2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pPr>
          </a:p>
        </p:txBody>
      </p:sp>
      <p:sp>
        <p:nvSpPr>
          <p:cNvPr id="8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6"/>
          <p:cNvSpPr/>
          <p:nvPr/>
        </p:nvSpPr>
        <p:spPr>
          <a:xfrm>
            <a:off x="0" y="758951"/>
            <a:ext cx="3443591" cy="533095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Rectangle 37"/>
          <p:cNvSpPr/>
          <p:nvPr/>
        </p:nvSpPr>
        <p:spPr>
          <a:xfrm>
            <a:off x="11815864" y="758951"/>
            <a:ext cx="384049" cy="5330954"/>
          </a:xfrm>
          <a:prstGeom prst="rect">
            <a:avLst/>
          </a:prstGeom>
          <a:solidFill>
            <a:srgbClr val="C8C8C8">
              <a:alpha val="4980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8" name="Title Text"/>
          <p:cNvSpPr txBox="1"/>
          <p:nvPr>
            <p:ph type="title"/>
          </p:nvPr>
        </p:nvSpPr>
        <p:spPr>
          <a:xfrm>
            <a:off x="256031" y="1143000"/>
            <a:ext cx="2834641" cy="237744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99" name="Body Level One…"/>
          <p:cNvSpPr txBox="1"/>
          <p:nvPr>
            <p:ph type="body" idx="1"/>
          </p:nvPr>
        </p:nvSpPr>
        <p:spPr>
          <a:xfrm>
            <a:off x="3867911" y="868680"/>
            <a:ext cx="7315201" cy="512064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Text Placeholder 3"/>
          <p:cNvSpPr/>
          <p:nvPr>
            <p:ph type="body" sz="quarter" idx="2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00000"/>
              </a:lnSpc>
              <a:buClrTx/>
              <a:buSzTx/>
              <a:buNone/>
              <a:defRPr sz="1400">
                <a:solidFill>
                  <a:srgbClr val="FFFFFF"/>
                </a:solidFill>
              </a:defRPr>
            </a:pP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224821"/>
            <a:ext cx="10972800" cy="124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467453"/>
            <a:ext cx="10972800" cy="4791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08521" y="6404292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1pPr>
      <a:lvl2pPr marL="706119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2pPr>
      <a:lvl3pPr marL="1188719" marR="0" indent="-2286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3pPr>
      <a:lvl4pPr marL="1678577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4pPr>
      <a:lvl5pPr marL="2135777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5pPr>
      <a:lvl6pPr marL="26125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6pPr>
      <a:lvl7pPr marL="30697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7pPr>
      <a:lvl8pPr marL="3526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8pPr>
      <a:lvl9pPr marL="39841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000" u="none">
          <a:solidFill>
            <a:srgbClr val="595959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/>
          <p:nvPr>
            <p:ph type="ctrTitle"/>
          </p:nvPr>
        </p:nvSpPr>
        <p:spPr>
          <a:xfrm>
            <a:off x="1069847" y="1298447"/>
            <a:ext cx="7315201" cy="3255266"/>
          </a:xfrm>
          <a:prstGeom prst="rect">
            <a:avLst/>
          </a:prstGeom>
        </p:spPr>
        <p:txBody>
          <a:bodyPr/>
          <a:lstStyle/>
          <a:p>
            <a:pPr/>
            <a:r>
              <a:t>DSC Congregation Demographics</a:t>
            </a:r>
          </a:p>
        </p:txBody>
      </p:sp>
      <p:sp>
        <p:nvSpPr>
          <p:cNvPr id="123" name="Subtitle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 gathered April 25 – May 9, 2024</a:t>
            </a:r>
          </a:p>
        </p:txBody>
      </p:sp>
      <p:pic>
        <p:nvPicPr>
          <p:cNvPr id="12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50400" y="3707164"/>
            <a:ext cx="2540780" cy="21952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AMITYVILLE</a:t>
            </a:r>
          </a:p>
        </p:txBody>
      </p:sp>
      <p:graphicFrame>
        <p:nvGraphicFramePr>
          <p:cNvPr id="159" name="Content Placeholder 5"/>
          <p:cNvGraphicFramePr/>
          <p:nvPr/>
        </p:nvGraphicFramePr>
        <p:xfrm>
          <a:off x="4273062" y="808895"/>
          <a:ext cx="7051430" cy="517138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Amityville, NY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831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Puerto Rico Province*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49 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141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242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262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</a:t>
                      </a:r>
                    </a:p>
                    <a:p>
                      <a:pPr algn="l" defTabSz="914400"/>
                    </a:p>
                    <a:p>
                      <a:pPr algn="l" defTabSz="914400">
                        <a:defRPr sz="1600"/>
                      </a:pPr>
                      <a:r>
                        <a:t>Associates – 100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DYMUSA Chapter at Molloy University – 12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6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16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BLAUVELT</a:t>
            </a:r>
          </a:p>
        </p:txBody>
      </p:sp>
      <p:graphicFrame>
        <p:nvGraphicFramePr>
          <p:cNvPr id="16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Sisters of St Dominic of Blauvelt, NY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- 26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6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5/1/2024</a:t>
            </a:r>
          </a:p>
        </p:txBody>
      </p:sp>
      <p:pic>
        <p:nvPicPr>
          <p:cNvPr id="16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CALDWELL</a:t>
            </a:r>
          </a:p>
        </p:txBody>
      </p:sp>
      <p:graphicFrame>
        <p:nvGraphicFramePr>
          <p:cNvPr id="16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Caldwell, NJ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45 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76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75 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Yes.  Associates (OPA)   78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7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17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GRAND RAPIDS</a:t>
            </a:r>
          </a:p>
        </p:txBody>
      </p:sp>
      <p:graphicFrame>
        <p:nvGraphicFramePr>
          <p:cNvPr id="17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Grand Rapids, MI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76 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76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136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136 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– 144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7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4/29/2024</a:t>
            </a:r>
          </a:p>
        </p:txBody>
      </p:sp>
      <p:pic>
        <p:nvPicPr>
          <p:cNvPr id="17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HOPE</a:t>
            </a:r>
          </a:p>
        </p:txBody>
      </p:sp>
      <p:graphicFrame>
        <p:nvGraphicFramePr>
          <p:cNvPr id="179" name="Content Placeholder 5"/>
          <p:cNvGraphicFramePr/>
          <p:nvPr/>
        </p:nvGraphicFramePr>
        <p:xfrm>
          <a:off x="4070837" y="808895"/>
          <a:ext cx="7253655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60557"/>
                <a:gridCol w="864589"/>
                <a:gridCol w="1253291"/>
                <a:gridCol w="1276905"/>
                <a:gridCol w="1263282"/>
                <a:gridCol w="1335028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Hope – Ossining, NY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21 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54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96 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96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18 Associates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8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18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Dominican Sisters of HOUSTON </a:t>
            </a:r>
          </a:p>
        </p:txBody>
      </p:sp>
      <p:graphicFrame>
        <p:nvGraphicFramePr>
          <p:cNvPr id="184" name="Content Placeholder 5"/>
          <p:cNvGraphicFramePr/>
          <p:nvPr/>
        </p:nvGraphicFramePr>
        <p:xfrm>
          <a:off x="4273062" y="808895"/>
          <a:ext cx="7051429" cy="527538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Houston, Texas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We have Dominican Family of Houston – active membership is between 125-150.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8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Using birthdates as of 12/31/2024</a:t>
            </a:r>
          </a:p>
        </p:txBody>
      </p:sp>
      <p:pic>
        <p:nvPicPr>
          <p:cNvPr id="18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1"/>
          <p:cNvSpPr txBox="1"/>
          <p:nvPr>
            <p:ph type="title"/>
          </p:nvPr>
        </p:nvSpPr>
        <p:spPr>
          <a:xfrm>
            <a:off x="105507" y="1143000"/>
            <a:ext cx="3086101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MARYKNOLL Sisters of </a:t>
            </a:r>
            <a:br/>
            <a:r>
              <a:t>St. Dominic</a:t>
            </a:r>
          </a:p>
        </p:txBody>
      </p:sp>
      <p:graphicFrame>
        <p:nvGraphicFramePr>
          <p:cNvPr id="18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Maryknoll Sisters of St. Dominic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82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 out of US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out of US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266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 out of US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 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Maryknoll Affiliates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9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Information as of 4/16/2024</a:t>
            </a:r>
          </a:p>
        </p:txBody>
      </p:sp>
      <p:pic>
        <p:nvPicPr>
          <p:cNvPr id="19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MISSION </a:t>
            </a:r>
            <a:br/>
            <a:r>
              <a:t>SAN JOSE</a:t>
            </a:r>
          </a:p>
        </p:txBody>
      </p:sp>
      <p:graphicFrame>
        <p:nvGraphicFramePr>
          <p:cNvPr id="194" name="Content Placeholder 5"/>
          <p:cNvGraphicFramePr/>
          <p:nvPr/>
        </p:nvGraphicFramePr>
        <p:xfrm>
          <a:off x="4273062" y="835268"/>
          <a:ext cx="7051430" cy="524900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11458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Mission San Jose, CA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600"/>
                      </a:pPr>
                      <a:r>
                        <a:t>  </a:t>
                      </a:r>
                      <a:r>
                        <a:t>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14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35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39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33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38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100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29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127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  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NO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9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19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OAKFORD</a:t>
            </a:r>
          </a:p>
        </p:txBody>
      </p:sp>
      <p:graphicFrame>
        <p:nvGraphicFramePr>
          <p:cNvPr id="19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Oakford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1600"/>
                        <a:t>Does your congregation have a lay movement (Associates, OP Family, other)? Please specify how you identify them and the number. 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0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Data as of 5/2024</a:t>
            </a:r>
          </a:p>
        </p:txBody>
      </p:sp>
      <p:pic>
        <p:nvPicPr>
          <p:cNvPr id="20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Dominican Sisters of PEACE</a:t>
            </a:r>
          </a:p>
        </p:txBody>
      </p:sp>
      <p:graphicFrame>
        <p:nvGraphicFramePr>
          <p:cNvPr id="204" name="Content Placeholder 5"/>
          <p:cNvGraphicFramePr/>
          <p:nvPr/>
        </p:nvGraphicFramePr>
        <p:xfrm>
          <a:off x="4070837" y="808895"/>
          <a:ext cx="7253654" cy="563586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60557"/>
                <a:gridCol w="864589"/>
                <a:gridCol w="1253291"/>
                <a:gridCol w="1276905"/>
                <a:gridCol w="1263282"/>
                <a:gridCol w="1335028"/>
              </a:tblGrid>
              <a:tr h="328108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Peace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0861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81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81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154 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155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63 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63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600"/>
                      </a:pPr>
                      <a:r>
                        <a:t> 1</a:t>
                      </a:r>
                      <a:r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(age 61)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473644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(age 59)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Novice 
(age 58) 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473644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 (age 44)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600"/>
                      </a:pPr>
                      <a:r>
                        <a:t>1 Novice </a:t>
                      </a:r>
                    </a:p>
                    <a:p>
                      <a:pPr algn="ctr" defTabSz="914400">
                        <a:defRPr sz="1600"/>
                      </a:pPr>
                      <a:r>
                        <a:t>(age 49)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473644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 (age 35)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600"/>
                      </a:pPr>
                      <a:r>
                        <a:t>1 Novice </a:t>
                      </a:r>
                    </a:p>
                    <a:p>
                      <a:pPr algn="ctr" defTabSz="914400">
                        <a:defRPr sz="1600"/>
                      </a:pPr>
                      <a:r>
                        <a:t>(age 33)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028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319 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316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61001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0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Peace has 532 active Associates. They mirror the age of the older demographic and likely range age 50 and up.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0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data provided on 4/25/24.</a:t>
            </a:r>
          </a:p>
        </p:txBody>
      </p:sp>
      <p:pic>
        <p:nvPicPr>
          <p:cNvPr id="20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Dominican Sisters Conference - Demographics</a:t>
            </a:r>
          </a:p>
        </p:txBody>
      </p:sp>
      <p:graphicFrame>
        <p:nvGraphicFramePr>
          <p:cNvPr id="127" name="Content Placeholder 5"/>
          <p:cNvGraphicFramePr/>
          <p:nvPr/>
        </p:nvGraphicFramePr>
        <p:xfrm>
          <a:off x="3974122" y="808895"/>
          <a:ext cx="7394332" cy="517433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85004"/>
                <a:gridCol w="881358"/>
                <a:gridCol w="1277598"/>
                <a:gridCol w="1301669"/>
                <a:gridCol w="1287783"/>
                <a:gridCol w="1360920"/>
              </a:tblGrid>
              <a:tr h="346170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CONFERENCE 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8803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1,213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1,290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90146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510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560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7256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7256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90146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 US, 4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90146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US, 2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 US, 6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6376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2,369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245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2,593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499151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DYMUSA – Amityville </a:t>
                      </a:r>
                      <a:r>
                        <a:rPr u="sng"/>
                        <a:t>12</a:t>
                      </a:r>
                      <a:endParaRPr u="sng"/>
                    </a:p>
                    <a:p>
                      <a:pPr algn="l" defTabSz="914400">
                        <a:defRPr sz="1600"/>
                      </a:pPr>
                      <a:r>
                        <a:t>OP Family – Houston: </a:t>
                      </a:r>
                      <a:r>
                        <a:rPr u="sng"/>
                        <a:t>125-150</a:t>
                      </a:r>
                      <a:endParaRPr u="sng"/>
                    </a:p>
                    <a:p>
                      <a:pPr algn="l" defTabSz="914400">
                        <a:defRPr sz="1600"/>
                      </a:pPr>
                      <a:r>
                        <a:t>Affiliates - Maryknoll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Associates – Adrian, Amityville, Blauvelt, Caldwell, Grand Rapids, Hope, Peace, Racine, Sinsinawa, Sparkill, Springfield,Tacoma      TOTAL </a:t>
                      </a:r>
                      <a:r>
                        <a:rPr u="sng"/>
                        <a:t>1,852</a:t>
                      </a:r>
                      <a:r>
                        <a:t> OP Associates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28" name="Text Placeholder 3"/>
          <p:cNvSpPr txBox="1"/>
          <p:nvPr>
            <p:ph type="body" sz="quarter" idx="1"/>
          </p:nvPr>
        </p:nvSpPr>
        <p:spPr>
          <a:xfrm>
            <a:off x="256031" y="3494175"/>
            <a:ext cx="2953162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Data received 4/25-5/9/2024</a:t>
            </a:r>
          </a:p>
        </p:txBody>
      </p:sp>
      <p:pic>
        <p:nvPicPr>
          <p:cNvPr id="12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RACINE</a:t>
            </a:r>
          </a:p>
        </p:txBody>
      </p:sp>
      <p:graphicFrame>
        <p:nvGraphicFramePr>
          <p:cNvPr id="20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Racine, Wisconsin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35 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35 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77 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77 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  59 + 2 candidates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1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21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itle 1"/>
          <p:cNvSpPr txBox="1"/>
          <p:nvPr>
            <p:ph type="title"/>
          </p:nvPr>
        </p:nvSpPr>
        <p:spPr>
          <a:xfrm>
            <a:off x="149468" y="1143000"/>
            <a:ext cx="3112479" cy="194310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Dominican Sisters of the ROMAN CONGREGATION</a:t>
            </a:r>
          </a:p>
        </p:txBody>
      </p:sp>
      <p:graphicFrame>
        <p:nvGraphicFramePr>
          <p:cNvPr id="21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the Roman Congregation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1600"/>
                        <a:t>Does your congregation have a lay movement (Associates, OP Family, other)? Please specify how you identify them and the number.  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1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5/1/2024</a:t>
            </a:r>
          </a:p>
        </p:txBody>
      </p:sp>
      <p:pic>
        <p:nvPicPr>
          <p:cNvPr id="21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ST. CATHERINE OF SIENA</a:t>
            </a:r>
          </a:p>
        </p:txBody>
      </p:sp>
      <p:graphicFrame>
        <p:nvGraphicFramePr>
          <p:cNvPr id="21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St. Catherine of Siena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number.-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-----NO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2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pPr>
            <a:r>
              <a:t>a.k.a. Saratoga</a:t>
            </a:r>
          </a:p>
          <a:p>
            <a: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pPr>
            <a:r>
              <a:t>Received 4/25/2024</a:t>
            </a:r>
          </a:p>
        </p:txBody>
      </p:sp>
      <p:pic>
        <p:nvPicPr>
          <p:cNvPr id="22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SAN RAFAEL</a:t>
            </a:r>
          </a:p>
        </p:txBody>
      </p:sp>
      <p:graphicFrame>
        <p:nvGraphicFramePr>
          <p:cNvPr id="22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San Rafael, CA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52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   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none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2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22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SINSINAWA</a:t>
            </a:r>
          </a:p>
        </p:txBody>
      </p:sp>
      <p:graphicFrame>
        <p:nvGraphicFramePr>
          <p:cNvPr id="22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Sinsinawa, WI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253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 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– 195 (90’s 11, 80’s 43, 70’s 71, 60’s 38, 50’s 22, 40’s 6, 30’s 4)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3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23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itle 1"/>
          <p:cNvSpPr txBox="1"/>
          <p:nvPr>
            <p:ph type="title"/>
          </p:nvPr>
        </p:nvSpPr>
        <p:spPr>
          <a:xfrm>
            <a:off x="256031" y="1143000"/>
            <a:ext cx="2706978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SPARKILL</a:t>
            </a:r>
          </a:p>
        </p:txBody>
      </p:sp>
      <p:graphicFrame>
        <p:nvGraphicFramePr>
          <p:cNvPr id="23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Sparkill, NY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183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 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- 43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3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4/29/2024</a:t>
            </a:r>
          </a:p>
        </p:txBody>
      </p:sp>
      <p:pic>
        <p:nvPicPr>
          <p:cNvPr id="23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SPRINGFIELD</a:t>
            </a:r>
          </a:p>
        </p:txBody>
      </p:sp>
      <p:graphicFrame>
        <p:nvGraphicFramePr>
          <p:cNvPr id="239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Springfield, IL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128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 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– 455 (US = 352 Active, 84 Prayer; Peru = 19 Active)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40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5/1/2024</a:t>
            </a:r>
          </a:p>
        </p:txBody>
      </p:sp>
      <p:pic>
        <p:nvPicPr>
          <p:cNvPr id="24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TACOMA</a:t>
            </a:r>
          </a:p>
        </p:txBody>
      </p:sp>
      <p:graphicFrame>
        <p:nvGraphicFramePr>
          <p:cNvPr id="244" name="Content Placeholder 5"/>
          <p:cNvGraphicFramePr/>
          <p:nvPr/>
        </p:nvGraphicFramePr>
        <p:xfrm>
          <a:off x="4273062" y="808895"/>
          <a:ext cx="7051430" cy="52753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Dominican Sisters of Tacoma, WA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28 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0 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 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25 – varying degrees of participation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4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24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Content Placeholder 3"/>
          <p:cNvGraphicFramePr/>
          <p:nvPr/>
        </p:nvGraphicFramePr>
        <p:xfrm>
          <a:off x="3837354" y="848973"/>
          <a:ext cx="7338648" cy="5231395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1672645"/>
                <a:gridCol w="793006"/>
                <a:gridCol w="1124536"/>
                <a:gridCol w="1199508"/>
                <a:gridCol w="1349444"/>
                <a:gridCol w="1199508"/>
              </a:tblGrid>
              <a:tr h="24911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Congregation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In USA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Outside US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Total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Cohort &lt;70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400" u="sng"/>
                        <a:t>Associates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Adrian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358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393*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177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Amityville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242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262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100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Blauvelt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Caldwell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Grand Rapids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136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136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144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Hope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96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96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Houston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b="1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~150 OP Family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MSJ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100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130*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Oakford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61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Peace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319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323*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532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Racine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San Rafael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 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Sinsinawa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249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5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255*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195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Sparkill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172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189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43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Springfield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121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128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27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455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Tacoma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28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25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Roman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 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Maryknoll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201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70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271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46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 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Catherine of Siena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4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0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 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491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TOTAL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2,369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245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2,620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264</a:t>
                      </a:r>
                    </a:p>
                  </a:txBody>
                  <a:tcPr marL="9525" marR="9525" marT="9525" marB="9525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1400"/>
                        <a:t>1,852 + ~150 OP Family</a:t>
                      </a:r>
                    </a:p>
                  </a:txBody>
                  <a:tcPr marL="9525" marR="9525" marT="9525" marB="9525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</a:tbl>
          </a:graphicData>
        </a:graphic>
      </p:graphicFrame>
      <p:sp>
        <p:nvSpPr>
          <p:cNvPr id="132" name="TextBox 4"/>
          <p:cNvSpPr txBox="1"/>
          <p:nvPr/>
        </p:nvSpPr>
        <p:spPr>
          <a:xfrm>
            <a:off x="4112438" y="6247669"/>
            <a:ext cx="7149621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*  Totals vary due to inclusion of Pre-Vows: Adrian = 1, MSJ = 1, Peace = 4, Sinsinawa = 1</a:t>
            </a:r>
          </a:p>
        </p:txBody>
      </p:sp>
      <p:sp>
        <p:nvSpPr>
          <p:cNvPr id="133" name="Title 1"/>
          <p:cNvSpPr txBox="1"/>
          <p:nvPr>
            <p:ph type="title"/>
          </p:nvPr>
        </p:nvSpPr>
        <p:spPr>
          <a:xfrm>
            <a:off x="0" y="1092574"/>
            <a:ext cx="3344985" cy="2604103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Conference – </a:t>
            </a:r>
            <a:br/>
            <a:r>
              <a:t>by Congregation</a:t>
            </a:r>
          </a:p>
        </p:txBody>
      </p:sp>
      <p:pic>
        <p:nvPicPr>
          <p:cNvPr id="134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Text Placeholder 3"/>
          <p:cNvSpPr txBox="1"/>
          <p:nvPr/>
        </p:nvSpPr>
        <p:spPr>
          <a:xfrm>
            <a:off x="153259" y="3478545"/>
            <a:ext cx="286172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182879" indent="-182879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Char char="●"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Data received 4/25-5/9/2024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ABE1EB"/>
            </a:gs>
            <a:gs pos="74000">
              <a:srgbClr val="A9E0EB"/>
            </a:gs>
            <a:gs pos="83000">
              <a:srgbClr val="A9E0EB"/>
            </a:gs>
            <a:gs pos="100000">
              <a:srgbClr val="C6EAF2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Chart 1"/>
          <p:cNvGraphicFramePr/>
          <p:nvPr/>
        </p:nvGraphicFramePr>
        <p:xfrm>
          <a:off x="1844139" y="-352530"/>
          <a:ext cx="7829156" cy="7829157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DSC Futuring Cohort - Demographics</a:t>
            </a:r>
          </a:p>
        </p:txBody>
      </p:sp>
      <p:graphicFrame>
        <p:nvGraphicFramePr>
          <p:cNvPr id="140" name="Content Placeholder 5"/>
          <p:cNvGraphicFramePr/>
          <p:nvPr/>
        </p:nvGraphicFramePr>
        <p:xfrm>
          <a:off x="3974122" y="808895"/>
          <a:ext cx="7394332" cy="49641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85004"/>
                <a:gridCol w="881358"/>
                <a:gridCol w="1277598"/>
                <a:gridCol w="1301669"/>
                <a:gridCol w="1287783"/>
                <a:gridCol w="1360920"/>
              </a:tblGrid>
              <a:tr h="58908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600"/>
                      </a:pPr>
                      <a:r>
                        <a:t>DOMINICAN SISTERS CONFERENCE </a:t>
                      </a:r>
                    </a:p>
                    <a:p>
                      <a:pPr algn="ctr" defTabSz="914400">
                        <a:defRPr sz="1600"/>
                      </a:pPr>
                      <a:r>
                        <a:t>FUTURING COHORT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58628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 US, 4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US, 2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 US, 6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157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237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499151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Temporary Vows – detail (*=Intl):                            Pre-Vows – detail: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60’s   1-Peace                                                                      60’s   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50’s   1-Caldwell, 1-Peace                                              50’s   1-Peace 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40’s   4*-MM, 1-MSJ, 1-Peace, 1-Sinsinawa         40’s   1-Peace 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30’s   1+1*-Adrian, 1*-MM, 1-Peace                         30’s   1-Adrian, 1-Peace, 1-Sinsinawa</a:t>
                      </a:r>
                    </a:p>
                    <a:p>
                      <a:pPr algn="l" defTabSz="914400">
                        <a:defRPr sz="1600"/>
                      </a:pPr>
                      <a:r>
                        <a:t>20’s   1-MSJ, 6*-Sparkill                                                 20’s   1-MSJ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41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Data received 4/25-5/9/2024</a:t>
            </a:r>
          </a:p>
        </p:txBody>
      </p:sp>
      <p:pic>
        <p:nvPicPr>
          <p:cNvPr id="142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ABE1EB"/>
            </a:gs>
            <a:gs pos="74000">
              <a:srgbClr val="A9E0EB"/>
            </a:gs>
            <a:gs pos="83000">
              <a:srgbClr val="A9E0EB"/>
            </a:gs>
            <a:gs pos="100000">
              <a:srgbClr val="C6EAF2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Chart 1"/>
          <p:cNvGraphicFramePr/>
          <p:nvPr/>
        </p:nvGraphicFramePr>
        <p:xfrm>
          <a:off x="3173082" y="1489646"/>
          <a:ext cx="5988939" cy="4930477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pPr/>
            <a:r>
              <a:t>DSC Congregations– Temp Vows &amp; Pre-Vows</a:t>
            </a:r>
          </a:p>
        </p:txBody>
      </p:sp>
      <p:graphicFrame>
        <p:nvGraphicFramePr>
          <p:cNvPr id="147" name="Content Placeholder 5"/>
          <p:cNvGraphicFramePr/>
          <p:nvPr/>
        </p:nvGraphicFramePr>
        <p:xfrm>
          <a:off x="3974122" y="808895"/>
          <a:ext cx="7394332" cy="532079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85004"/>
                <a:gridCol w="881358"/>
                <a:gridCol w="1277598"/>
                <a:gridCol w="1301669"/>
                <a:gridCol w="1287783"/>
                <a:gridCol w="1360920"/>
              </a:tblGrid>
              <a:tr h="346170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DSC Congregations – Temp Vows &amp; Pre-Vows Detail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7045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95399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7256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3 US, 4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 US, 2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 US, 6 Intl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9542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499151">
                <a:tc gridSpan="6"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1600"/>
                        <a:t>Temporary Vows – detail (*=Intl):                            Pre-Vows – detail:
60’s   1-Peace                                                                      60’s   
50’s   1-Caldwell, 1-Peace                                              50’s   1-Peace 
40’s   4*-MM, 1-MSJ, 1-Peace, 1-Sinsinawa         40’s   1-Peace 
30’s   1+1*-Adrian, 1*-MM, 1-Peace                         30’s   1-Adrian, 1-Peace, 1-Sinsinawa
20’s   1-MSJ, 6*-Sparkill                                                 20’s   1-MSJ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48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pPr>
            <a:r>
              <a:t>Data received 4/25-5/9/2024</a:t>
            </a:r>
          </a:p>
          <a:p>
            <a: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pPr>
            <a:r>
              <a:t>NOTE: Does not include info from Amityville Sisters in Puerto Rico (~20)</a:t>
            </a:r>
          </a:p>
        </p:txBody>
      </p:sp>
      <p:pic>
        <p:nvPicPr>
          <p:cNvPr id="14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ABE1EB"/>
            </a:gs>
            <a:gs pos="74000">
              <a:srgbClr val="A9E0EB"/>
            </a:gs>
            <a:gs pos="83000">
              <a:srgbClr val="A9E0EB"/>
            </a:gs>
            <a:gs pos="100000">
              <a:srgbClr val="C6EAF2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Chart 1"/>
          <p:cNvGraphicFramePr/>
          <p:nvPr/>
        </p:nvGraphicFramePr>
        <p:xfrm>
          <a:off x="3055230" y="1688626"/>
          <a:ext cx="5782465" cy="456461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Dominican Sisters of </a:t>
            </a:r>
            <a:br/>
            <a:r>
              <a:t>ADRIAN</a:t>
            </a:r>
          </a:p>
        </p:txBody>
      </p:sp>
      <p:graphicFrame>
        <p:nvGraphicFramePr>
          <p:cNvPr id="154" name="Content Placeholder 5"/>
          <p:cNvGraphicFramePr/>
          <p:nvPr/>
        </p:nvGraphicFramePr>
        <p:xfrm>
          <a:off x="4273062" y="808895"/>
          <a:ext cx="7051429" cy="527538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5414"/>
                <a:gridCol w="840486"/>
                <a:gridCol w="1218351"/>
                <a:gridCol w="1241306"/>
                <a:gridCol w="1228063"/>
                <a:gridCol w="1297809"/>
              </a:tblGrid>
              <a:tr h="337832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/>
                        <a:t>Congregation: 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Adrian Dominican Sisters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35537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Members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In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Outside U.S.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Perpetually Professed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Temporary Vows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Pre-Vows/Initial Formation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90+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61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80-89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213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70-79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------------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60-69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23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50-59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40-49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6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7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30-39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20-29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 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311845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358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34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390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2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600"/>
                        <a:t>1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</a:tr>
              <a:tr h="1195407">
                <a:tc gridSpan="6">
                  <a:txBody>
                    <a:bodyPr/>
                    <a:lstStyle/>
                    <a:p>
                      <a:pPr algn="l" defTabSz="914400">
                        <a:defRPr sz="1600"/>
                      </a:pPr>
                      <a:r>
                        <a:t>Does your congregation have a lay movement (Associates, OP Family, other)? Please specify how you identify them and the number.</a:t>
                      </a:r>
                    </a:p>
                    <a:p>
                      <a:pPr algn="l" defTabSz="914400">
                        <a:defRPr sz="1600"/>
                      </a:pPr>
                    </a:p>
                    <a:p>
                      <a:pPr algn="l" defTabSz="914400">
                        <a:defRPr sz="1600"/>
                      </a:pPr>
                      <a:r>
                        <a:t>Associates – </a:t>
                      </a:r>
                      <a:r>
                        <a:rPr u="sng"/>
                        <a:t>150 US </a:t>
                      </a:r>
                      <a:r>
                        <a:rPr sz="1400"/>
                        <a:t>(90’s 7, 80’s 30 ,70’s 55, 60’s 33, 50’s 10, 40’s 11, 30’s 3, 20’s 1)</a:t>
                      </a:r>
                      <a:endParaRPr sz="1400"/>
                    </a:p>
                    <a:p>
                      <a:pPr algn="l" defTabSz="914400">
                        <a:defRPr sz="1600"/>
                      </a:pPr>
                      <a:r>
                        <a:t>                           </a:t>
                      </a:r>
                      <a:r>
                        <a:rPr u="sng"/>
                        <a:t>27 outside US </a:t>
                      </a:r>
                      <a:r>
                        <a:t>(80’s 5 ,70’s 4, 60’s 7, 50’s 7, 40’s 2, 30’s 2, 20’s 0)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B3E3ED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55" name="Text Placeholder 3"/>
          <p:cNvSpPr txBox="1"/>
          <p:nvPr>
            <p:ph type="body" sz="quarter" idx="1"/>
          </p:nvPr>
        </p:nvSpPr>
        <p:spPr>
          <a:xfrm>
            <a:off x="256032" y="3494175"/>
            <a:ext cx="2834640" cy="2321991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SzTx/>
              <a:buFont typeface="Wingdings 2"/>
              <a:buNone/>
              <a:defRPr sz="1400">
                <a:solidFill>
                  <a:srgbClr val="FFFFFF"/>
                </a:solidFill>
              </a:defRPr>
            </a:lvl1pPr>
          </a:lstStyle>
          <a:p>
            <a:pPr/>
            <a:r>
              <a:t>Received 4/25/2024</a:t>
            </a:r>
          </a:p>
        </p:txBody>
      </p:sp>
      <p:pic>
        <p:nvPicPr>
          <p:cNvPr id="15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9233" y="5073162"/>
            <a:ext cx="1034135" cy="893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Frame">
  <a:themeElements>
    <a:clrScheme name="Fra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0000FF"/>
      </a:hlink>
      <a:folHlink>
        <a:srgbClr val="FF00FF"/>
      </a:folHlink>
    </a:clrScheme>
    <a:fontScheme name="Frame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Fra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079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079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Frame">
  <a:themeElements>
    <a:clrScheme name="Fra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0000FF"/>
      </a:hlink>
      <a:folHlink>
        <a:srgbClr val="FF00FF"/>
      </a:folHlink>
    </a:clrScheme>
    <a:fontScheme name="Frame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Fra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079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079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