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8" r:id="rId3"/>
    <p:sldId id="257" r:id="rId4"/>
    <p:sldId id="272" r:id="rId5"/>
    <p:sldId id="261" r:id="rId6"/>
    <p:sldId id="281" r:id="rId7"/>
    <p:sldId id="305" r:id="rId8"/>
    <p:sldId id="262" r:id="rId9"/>
    <p:sldId id="306" r:id="rId10"/>
    <p:sldId id="307" r:id="rId11"/>
    <p:sldId id="308" r:id="rId12"/>
    <p:sldId id="309" r:id="rId13"/>
    <p:sldId id="310" r:id="rId14"/>
    <p:sldId id="31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152" autoAdjust="0"/>
    <p:restoredTop sz="94660"/>
  </p:normalViewPr>
  <p:slideViewPr>
    <p:cSldViewPr>
      <p:cViewPr varScale="1">
        <p:scale>
          <a:sx n="98" d="100"/>
          <a:sy n="98" d="100"/>
        </p:scale>
        <p:origin x="-8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5539E9-D261-4F0D-8DDF-461367E29851}" type="datetimeFigureOut">
              <a:rPr lang="en-US" smtClean="0"/>
              <a:t>10/4/2016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3ABDDC-9740-425F-8969-66F2C454DC61}" type="slidenum">
              <a:rPr lang="en-US" smtClean="0"/>
              <a:t>‹#›</a:t>
            </a:fld>
            <a:endParaRPr lang="en-US"/>
          </a:p>
        </p:txBody>
      </p:sp>
    </p:spTree>
    <p:extLst>
      <p:ext uri="{BB962C8B-B14F-4D97-AF65-F5344CB8AC3E}">
        <p14:creationId xmlns:p14="http://schemas.microsoft.com/office/powerpoint/2010/main" val="281601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3ABDDC-9740-425F-8969-66F2C454DC61}" type="slidenum">
              <a:rPr lang="en-US" smtClean="0"/>
              <a:t>2</a:t>
            </a:fld>
            <a:endParaRPr lang="en-US"/>
          </a:p>
        </p:txBody>
      </p:sp>
    </p:spTree>
    <p:extLst>
      <p:ext uri="{BB962C8B-B14F-4D97-AF65-F5344CB8AC3E}">
        <p14:creationId xmlns:p14="http://schemas.microsoft.com/office/powerpoint/2010/main" val="2299388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Pablo</a:t>
            </a:r>
            <a:r>
              <a:rPr lang="en-US" baseline="0" dirty="0" smtClean="0"/>
              <a:t> from Mexico; one-time OP and also General Justice Promoter; </a:t>
            </a:r>
            <a:r>
              <a:rPr lang="en-US" baseline="0" dirty="0" err="1" smtClean="0"/>
              <a:t>Patrizia</a:t>
            </a:r>
            <a:r>
              <a:rPr lang="en-US" baseline="0" dirty="0" smtClean="0"/>
              <a:t> formerly with DSI </a:t>
            </a:r>
            <a:endParaRPr lang="en-US" dirty="0"/>
          </a:p>
        </p:txBody>
      </p:sp>
      <p:sp>
        <p:nvSpPr>
          <p:cNvPr id="4" name="Slide Number Placeholder 3"/>
          <p:cNvSpPr>
            <a:spLocks noGrp="1"/>
          </p:cNvSpPr>
          <p:nvPr>
            <p:ph type="sldNum" sz="quarter" idx="10"/>
          </p:nvPr>
        </p:nvSpPr>
        <p:spPr/>
        <p:txBody>
          <a:bodyPr/>
          <a:lstStyle/>
          <a:p>
            <a:fld id="{A23ABDDC-9740-425F-8969-66F2C454DC61}" type="slidenum">
              <a:rPr lang="en-US" smtClean="0"/>
              <a:t>4</a:t>
            </a:fld>
            <a:endParaRPr lang="en-US"/>
          </a:p>
        </p:txBody>
      </p:sp>
    </p:spTree>
    <p:extLst>
      <p:ext uri="{BB962C8B-B14F-4D97-AF65-F5344CB8AC3E}">
        <p14:creationId xmlns:p14="http://schemas.microsoft.com/office/powerpoint/2010/main" val="2872714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Meeting one  - the</a:t>
            </a:r>
            <a:r>
              <a:rPr lang="en-US" baseline="0" dirty="0" smtClean="0"/>
              <a:t> only air came through that doorway at the back.  </a:t>
            </a:r>
            <a:endParaRPr lang="en-US" dirty="0"/>
          </a:p>
        </p:txBody>
      </p:sp>
      <p:sp>
        <p:nvSpPr>
          <p:cNvPr id="4" name="Slide Number Placeholder 3"/>
          <p:cNvSpPr>
            <a:spLocks noGrp="1"/>
          </p:cNvSpPr>
          <p:nvPr>
            <p:ph type="sldNum" sz="quarter" idx="10"/>
          </p:nvPr>
        </p:nvSpPr>
        <p:spPr/>
        <p:txBody>
          <a:bodyPr/>
          <a:lstStyle/>
          <a:p>
            <a:fld id="{A23ABDDC-9740-425F-8969-66F2C454DC61}" type="slidenum">
              <a:rPr lang="en-US" smtClean="0"/>
              <a:t>5</a:t>
            </a:fld>
            <a:endParaRPr lang="en-US"/>
          </a:p>
        </p:txBody>
      </p:sp>
    </p:spTree>
    <p:extLst>
      <p:ext uri="{BB962C8B-B14F-4D97-AF65-F5344CB8AC3E}">
        <p14:creationId xmlns:p14="http://schemas.microsoft.com/office/powerpoint/2010/main" val="394329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Hearing from a Dominican historian, participants reflected on the history of Dominican engagement in the human rights arena, even before the development of the term “human rights.”   After hearing about the Church’s view on human rights, the group was challenged to look at obstacles that prevent the defending of human rights being integral to Dominican preaching.  Along with presenters sharing about Dominican involvement today, others highlighted key global human rights challenges in our time.  </a:t>
            </a:r>
          </a:p>
          <a:p>
            <a:endParaRPr lang="en-US" dirty="0"/>
          </a:p>
        </p:txBody>
      </p:sp>
      <p:sp>
        <p:nvSpPr>
          <p:cNvPr id="4" name="Slide Number Placeholder 3"/>
          <p:cNvSpPr>
            <a:spLocks noGrp="1"/>
          </p:cNvSpPr>
          <p:nvPr>
            <p:ph type="sldNum" sz="quarter" idx="10"/>
          </p:nvPr>
        </p:nvSpPr>
        <p:spPr/>
        <p:txBody>
          <a:bodyPr/>
          <a:lstStyle/>
          <a:p>
            <a:fld id="{A23ABDDC-9740-425F-8969-66F2C454DC61}" type="slidenum">
              <a:rPr lang="en-US" smtClean="0"/>
              <a:t>6</a:t>
            </a:fld>
            <a:endParaRPr lang="en-US"/>
          </a:p>
        </p:txBody>
      </p:sp>
    </p:spTree>
    <p:extLst>
      <p:ext uri="{BB962C8B-B14F-4D97-AF65-F5344CB8AC3E}">
        <p14:creationId xmlns:p14="http://schemas.microsoft.com/office/powerpoint/2010/main" val="2650392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50B7DC-8532-4571-884C-A303B3840B69}"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143857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0B7DC-8532-4571-884C-A303B3840B69}"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54762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0B7DC-8532-4571-884C-A303B3840B69}"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2483708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50B7DC-8532-4571-884C-A303B3840B69}"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220998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50B7DC-8532-4571-884C-A303B3840B69}"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1853073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50B7DC-8532-4571-884C-A303B3840B69}"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598612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50B7DC-8532-4571-884C-A303B3840B69}"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343964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50B7DC-8532-4571-884C-A303B3840B69}" type="datetimeFigureOut">
              <a:rPr lang="en-US" smtClean="0"/>
              <a:t>10/4/2016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1670631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50B7DC-8532-4571-884C-A303B3840B69}" type="datetimeFigureOut">
              <a:rPr lang="en-US" smtClean="0"/>
              <a:t>10/4/2016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118658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0B7DC-8532-4571-884C-A303B3840B69}"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1924918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50B7DC-8532-4571-884C-A303B3840B69}" type="datetimeFigureOut">
              <a:rPr lang="en-US" smtClean="0"/>
              <a:t>10/4/2016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C66C0E-64FE-4415-AD10-54F65906DFE5}" type="slidenum">
              <a:rPr lang="en-US" smtClean="0"/>
              <a:t>‹#›</a:t>
            </a:fld>
            <a:endParaRPr lang="en-US"/>
          </a:p>
        </p:txBody>
      </p:sp>
    </p:spTree>
    <p:extLst>
      <p:ext uri="{BB962C8B-B14F-4D97-AF65-F5344CB8AC3E}">
        <p14:creationId xmlns:p14="http://schemas.microsoft.com/office/powerpoint/2010/main" val="1950167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50B7DC-8532-4571-884C-A303B3840B69}" type="datetimeFigureOut">
              <a:rPr lang="en-US" smtClean="0"/>
              <a:t>10/4/2016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66C0E-64FE-4415-AD10-54F65906DFE5}" type="slidenum">
              <a:rPr lang="en-US" smtClean="0"/>
              <a:t>‹#›</a:t>
            </a:fld>
            <a:endParaRPr lang="en-US"/>
          </a:p>
        </p:txBody>
      </p:sp>
    </p:spTree>
    <p:extLst>
      <p:ext uri="{BB962C8B-B14F-4D97-AF65-F5344CB8AC3E}">
        <p14:creationId xmlns:p14="http://schemas.microsoft.com/office/powerpoint/2010/main" val="282051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8.xml"/><Relationship Id="rId5" Type="http://schemas.openxmlformats.org/officeDocument/2006/relationships/image" Target="https://lh3.googleusercontent.com/s3sr8Kw726gmEr_yyhzeKSJLHhgnXygDgHGCUlJnDUDnid-KbxBVRilffSunxZF5ifp2FLIIPVMCtw=w722-h1080-no" TargetMode="Externa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microsoft.com/office/2007/relationships/hdphoto" Target="../media/hdphoto2.wdp"/><Relationship Id="rId3" Type="http://schemas.openxmlformats.org/officeDocument/2006/relationships/image" Target="../media/image6.jpeg"/><Relationship Id="rId7" Type="http://schemas.microsoft.com/office/2007/relationships/hdphoto" Target="../media/hdphoto1.wdp"/><Relationship Id="rId12"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3.jpeg"/><Relationship Id="rId5" Type="http://schemas.openxmlformats.org/officeDocument/2006/relationships/image" Target="../media/image8.jpeg"/><Relationship Id="rId10" Type="http://schemas.openxmlformats.org/officeDocument/2006/relationships/image" Target="../media/image12.jpeg"/><Relationship Id="rId4" Type="http://schemas.openxmlformats.org/officeDocument/2006/relationships/image" Target="../media/image7.jpe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a:t>
            </a:r>
            <a:br>
              <a:rPr lang="en-US" dirty="0" smtClean="0"/>
            </a:br>
            <a:endParaRPr lang="en-US" dirty="0"/>
          </a:p>
        </p:txBody>
      </p:sp>
      <p:sp>
        <p:nvSpPr>
          <p:cNvPr id="5" name="Subtitle 4"/>
          <p:cNvSpPr>
            <a:spLocks noGrp="1"/>
          </p:cNvSpPr>
          <p:nvPr>
            <p:ph type="subTitle" idx="1"/>
          </p:nvPr>
        </p:nvSpPr>
        <p:spPr>
          <a:xfrm>
            <a:off x="838200" y="3352800"/>
            <a:ext cx="7391400" cy="1981200"/>
          </a:xfrm>
        </p:spPr>
        <p:txBody>
          <a:bodyPr>
            <a:normAutofit fontScale="25000" lnSpcReduction="20000"/>
          </a:bodyPr>
          <a:lstStyle/>
          <a:p>
            <a:r>
              <a:rPr lang="en-US" sz="14400" b="1" dirty="0">
                <a:solidFill>
                  <a:schemeClr val="tx1"/>
                </a:solidFill>
                <a:latin typeface="Arial" panose="020B0604020202020204" pitchFamily="34" charset="0"/>
                <a:cs typeface="Arial" panose="020B0604020202020204" pitchFamily="34" charset="0"/>
              </a:rPr>
              <a:t>DOMINICANS IN THE PROMOTION AND </a:t>
            </a:r>
            <a:r>
              <a:rPr lang="en-US" sz="14400" b="1" dirty="0" smtClean="0">
                <a:solidFill>
                  <a:schemeClr val="tx1"/>
                </a:solidFill>
                <a:latin typeface="Arial" panose="020B0604020202020204" pitchFamily="34" charset="0"/>
                <a:cs typeface="Arial" panose="020B0604020202020204" pitchFamily="34" charset="0"/>
              </a:rPr>
              <a:t>DEFENSE </a:t>
            </a:r>
            <a:r>
              <a:rPr lang="en-US" sz="14400" b="1" dirty="0">
                <a:solidFill>
                  <a:schemeClr val="tx1"/>
                </a:solidFill>
                <a:latin typeface="Arial" panose="020B0604020202020204" pitchFamily="34" charset="0"/>
                <a:cs typeface="Arial" panose="020B0604020202020204" pitchFamily="34" charset="0"/>
              </a:rPr>
              <a:t>OF HUMAN RIGHTS: </a:t>
            </a:r>
            <a:endParaRPr lang="en-US" sz="14400" b="1" dirty="0" smtClean="0">
              <a:solidFill>
                <a:schemeClr val="tx1"/>
              </a:solidFill>
              <a:latin typeface="Arial" panose="020B0604020202020204" pitchFamily="34" charset="0"/>
              <a:cs typeface="Arial" panose="020B0604020202020204" pitchFamily="34" charset="0"/>
            </a:endParaRPr>
          </a:p>
          <a:p>
            <a:endParaRPr lang="en-US" sz="4000" dirty="0">
              <a:solidFill>
                <a:schemeClr val="tx1"/>
              </a:solidFill>
              <a:latin typeface="Arial" panose="020B0604020202020204" pitchFamily="34" charset="0"/>
              <a:cs typeface="Arial" panose="020B0604020202020204" pitchFamily="34" charset="0"/>
            </a:endParaRPr>
          </a:p>
          <a:p>
            <a:r>
              <a:rPr lang="en-US" sz="14400" b="1" dirty="0">
                <a:solidFill>
                  <a:schemeClr val="tx1"/>
                </a:solidFill>
                <a:latin typeface="Arial" panose="020B0604020202020204" pitchFamily="34" charset="0"/>
                <a:cs typeface="Arial" panose="020B0604020202020204" pitchFamily="34" charset="0"/>
              </a:rPr>
              <a:t>PAST, PRESENT, FUTURE</a:t>
            </a:r>
            <a:endParaRPr lang="en-US" sz="14400" dirty="0">
              <a:solidFill>
                <a:schemeClr val="tx1"/>
              </a:solidFill>
              <a:latin typeface="Arial" panose="020B0604020202020204" pitchFamily="34" charset="0"/>
              <a:cs typeface="Arial" panose="020B0604020202020204" pitchFamily="34" charset="0"/>
            </a:endParaRPr>
          </a:p>
          <a:p>
            <a:endParaRPr lang="en-US" dirty="0"/>
          </a:p>
        </p:txBody>
      </p:sp>
      <p:pic>
        <p:nvPicPr>
          <p:cNvPr id="7" name="0 Ima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447" y="609600"/>
            <a:ext cx="7901226"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239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296400" y="2514600"/>
            <a:ext cx="3008313" cy="1162050"/>
          </a:xfrm>
        </p:spPr>
        <p:txBody>
          <a:bodyPr/>
          <a:lstStyle/>
          <a:p>
            <a:endParaRPr lang="en-US" dirty="0"/>
          </a:p>
        </p:txBody>
      </p:sp>
      <p:sp>
        <p:nvSpPr>
          <p:cNvPr id="6" name="Text Placeholder 5"/>
          <p:cNvSpPr>
            <a:spLocks noGrp="1"/>
          </p:cNvSpPr>
          <p:nvPr>
            <p:ph type="body" sz="half" idx="2"/>
          </p:nvPr>
        </p:nvSpPr>
        <p:spPr>
          <a:xfrm>
            <a:off x="457200" y="914400"/>
            <a:ext cx="3962400" cy="4876800"/>
          </a:xfrm>
        </p:spPr>
        <p:txBody>
          <a:bodyPr>
            <a:normAutofit lnSpcReduction="10000"/>
          </a:bodyPr>
          <a:lstStyle/>
          <a:p>
            <a:pPr marL="514350" lvl="0" indent="-514350">
              <a:buFont typeface="+mj-lt"/>
              <a:buAutoNum type="arabicPeriod" startAt="5"/>
            </a:pPr>
            <a:r>
              <a:rPr lang="en-US" sz="2400" b="1" dirty="0" smtClean="0">
                <a:latin typeface="Arial" panose="020B0604020202020204" pitchFamily="34" charset="0"/>
                <a:cs typeface="Arial" panose="020B0604020202020204" pitchFamily="34" charset="0"/>
              </a:rPr>
              <a:t>Create and strengthen </a:t>
            </a:r>
            <a:r>
              <a:rPr lang="en-US" sz="28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networks</a:t>
            </a:r>
            <a:r>
              <a:rPr lang="en-US" sz="2400" b="1" dirty="0" smtClean="0">
                <a:latin typeface="Arial" panose="020B0604020202020204" pitchFamily="34" charset="0"/>
                <a:cs typeface="Arial" panose="020B0604020202020204" pitchFamily="34" charset="0"/>
              </a:rPr>
              <a:t> that enable collaboration at all levels of our mission.</a:t>
            </a:r>
          </a:p>
          <a:p>
            <a:r>
              <a:rPr lang="en-US" sz="2400" b="1" dirty="0" smtClean="0">
                <a:latin typeface="Arial" panose="020B0604020202020204" pitchFamily="34" charset="0"/>
                <a:cs typeface="Arial" panose="020B0604020202020204" pitchFamily="34" charset="0"/>
              </a:rPr>
              <a:t> </a:t>
            </a:r>
            <a:endParaRPr lang="en-US" sz="1200" b="1" dirty="0" smtClean="0">
              <a:latin typeface="Arial" panose="020B0604020202020204" pitchFamily="34" charset="0"/>
              <a:cs typeface="Arial" panose="020B0604020202020204" pitchFamily="34" charset="0"/>
            </a:endParaRPr>
          </a:p>
          <a:p>
            <a:pPr marL="514350" indent="-514350">
              <a:buFont typeface="+mj-lt"/>
              <a:buAutoNum type="arabicPeriod" startAt="6"/>
            </a:pPr>
            <a:r>
              <a:rPr lang="en-US" sz="2400" b="1" dirty="0" smtClean="0">
                <a:latin typeface="Arial" panose="020B0604020202020204" pitchFamily="34" charset="0"/>
                <a:cs typeface="Arial" panose="020B0604020202020204" pitchFamily="34" charset="0"/>
              </a:rPr>
              <a:t>Improve our structures of </a:t>
            </a:r>
            <a:r>
              <a:rPr lang="en-US" sz="28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communication</a:t>
            </a:r>
            <a:r>
              <a:rPr lang="en-US" sz="2400" b="1" dirty="0" smtClean="0">
                <a:latin typeface="Arial" panose="020B0604020202020204" pitchFamily="34" charset="0"/>
                <a:cs typeface="Arial" panose="020B0604020202020204" pitchFamily="34" charset="0"/>
              </a:rPr>
              <a:t>, using modern technologies effectively and seeking alternatives when necessary. </a:t>
            </a:r>
          </a:p>
          <a:p>
            <a:endParaRPr lang="en-US" dirty="0"/>
          </a:p>
        </p:txBody>
      </p:sp>
      <p:pic>
        <p:nvPicPr>
          <p:cNvPr id="7" name="Picture 2" descr="E:\Pictures\Bruno &amp; Marie Theres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685800"/>
            <a:ext cx="3733800" cy="248859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lh3.googleusercontent.com/qje-j3kGMOoUDSipdCfwJdjYNESRmzzHE4nhrQ2o1XxKhBbXiLCj_iOY3f_05u-0S9Z8sDyFuHU4KQ=w1510-h1080-n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3429000"/>
            <a:ext cx="3581400" cy="2561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56553"/>
      </p:ext>
    </p:extLst>
  </p:cSld>
  <p:clrMapOvr>
    <a:masterClrMapping/>
  </p:clrMapOvr>
  <p:transition spd="slow">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601200" y="4724400"/>
            <a:ext cx="3008313" cy="1162050"/>
          </a:xfrm>
        </p:spPr>
        <p:txBody>
          <a:bodyPr/>
          <a:lstStyle/>
          <a:p>
            <a:endParaRPr lang="en-US" dirty="0"/>
          </a:p>
        </p:txBody>
      </p:sp>
      <p:sp>
        <p:nvSpPr>
          <p:cNvPr id="3" name="Content Placeholder 2"/>
          <p:cNvSpPr>
            <a:spLocks noGrp="1"/>
          </p:cNvSpPr>
          <p:nvPr>
            <p:ph idx="1"/>
          </p:nvPr>
        </p:nvSpPr>
        <p:spPr>
          <a:xfrm>
            <a:off x="5181600" y="273050"/>
            <a:ext cx="3505200" cy="5853113"/>
          </a:xfrm>
        </p:spPr>
        <p:txBody>
          <a:bodyPr>
            <a:noAutofit/>
          </a:bodyPr>
          <a:lstStyle/>
          <a:p>
            <a:pPr marL="0" indent="0">
              <a:buNone/>
            </a:pPr>
            <a:r>
              <a:rPr lang="en-US" sz="2400" b="1" dirty="0">
                <a:latin typeface="Arial" panose="020B0604020202020204" pitchFamily="34" charset="0"/>
                <a:cs typeface="Arial" panose="020B0604020202020204" pitchFamily="34" charset="0"/>
              </a:rPr>
              <a:t> </a:t>
            </a:r>
            <a:endParaRPr lang="en-US" sz="1600" b="1" dirty="0">
              <a:latin typeface="Arial" panose="020B0604020202020204" pitchFamily="34" charset="0"/>
              <a:cs typeface="Arial" panose="020B0604020202020204" pitchFamily="34" charset="0"/>
            </a:endParaRPr>
          </a:p>
          <a:p>
            <a:pPr marL="0" indent="0">
              <a:buNone/>
            </a:pPr>
            <a:endParaRPr lang="en-US" sz="2800" b="1" dirty="0">
              <a:latin typeface="Arial" panose="020B0604020202020204" pitchFamily="34" charset="0"/>
              <a:cs typeface="Arial" panose="020B0604020202020204" pitchFamily="34" charset="0"/>
            </a:endParaRPr>
          </a:p>
        </p:txBody>
      </p:sp>
      <p:sp>
        <p:nvSpPr>
          <p:cNvPr id="6" name="Text Placeholder 5"/>
          <p:cNvSpPr>
            <a:spLocks noGrp="1"/>
          </p:cNvSpPr>
          <p:nvPr>
            <p:ph type="body" sz="half" idx="2"/>
          </p:nvPr>
        </p:nvSpPr>
        <p:spPr>
          <a:xfrm>
            <a:off x="457200" y="838200"/>
            <a:ext cx="4648200" cy="5287963"/>
          </a:xfrm>
        </p:spPr>
        <p:txBody>
          <a:bodyPr>
            <a:normAutofit fontScale="62500" lnSpcReduction="20000"/>
          </a:bodyPr>
          <a:lstStyle/>
          <a:p>
            <a:pPr marL="342900" lvl="0" indent="-342900">
              <a:buFont typeface="+mj-lt"/>
              <a:buAutoNum type="arabicPeriod" startAt="7"/>
            </a:pPr>
            <a:r>
              <a:rPr lang="en-US" sz="3500" b="1" dirty="0" smtClean="0">
                <a:latin typeface="Arial" panose="020B0604020202020204" pitchFamily="34" charset="0"/>
                <a:cs typeface="Arial" panose="020B0604020202020204" pitchFamily="34" charset="0"/>
              </a:rPr>
              <a:t>Develop and strengthen </a:t>
            </a:r>
            <a:r>
              <a:rPr lang="en-US" sz="38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structures </a:t>
            </a:r>
            <a:r>
              <a:rPr lang="en-US" sz="3500" b="1" dirty="0" smtClean="0">
                <a:latin typeface="Arial" panose="020B0604020202020204" pitchFamily="34" charset="0"/>
                <a:cs typeface="Arial" panose="020B0604020202020204" pitchFamily="34" charset="0"/>
              </a:rPr>
              <a:t>at all levels that facilitate the Dominican Family working together to address the root causes of injustice.</a:t>
            </a:r>
          </a:p>
          <a:p>
            <a:pPr marL="342900" lvl="0" indent="-342900">
              <a:buFont typeface="+mj-lt"/>
              <a:buAutoNum type="arabicPeriod" startAt="7"/>
            </a:pPr>
            <a:endParaRPr lang="en-US" sz="3500" b="1" dirty="0" smtClean="0">
              <a:latin typeface="Arial" panose="020B0604020202020204" pitchFamily="34" charset="0"/>
              <a:cs typeface="Arial" panose="020B0604020202020204" pitchFamily="34" charset="0"/>
            </a:endParaRPr>
          </a:p>
          <a:p>
            <a:pPr marL="342900" lvl="0" indent="-342900">
              <a:buFont typeface="+mj-lt"/>
              <a:buAutoNum type="arabicPeriod" startAt="7"/>
            </a:pPr>
            <a:r>
              <a:rPr lang="en-US" sz="3500" b="1" dirty="0" smtClean="0">
                <a:latin typeface="Arial" panose="020B0604020202020204" pitchFamily="34" charset="0"/>
                <a:cs typeface="Arial" panose="020B0604020202020204" pitchFamily="34" charset="0"/>
              </a:rPr>
              <a:t>Strengthen the Dominican presence at the </a:t>
            </a:r>
            <a:r>
              <a:rPr lang="en-US" sz="38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United Nations </a:t>
            </a:r>
            <a:r>
              <a:rPr lang="en-US" sz="3500" b="1" dirty="0" smtClean="0">
                <a:latin typeface="Arial" panose="020B0604020202020204" pitchFamily="34" charset="0"/>
                <a:cs typeface="Arial" panose="020B0604020202020204" pitchFamily="34" charset="0"/>
              </a:rPr>
              <a:t>by ensuring that the voices of those suffering human rights abuses are heard at the highest levels through the sharing of the Dominican family on the ground and by increasing resources dedicated to that mission and concrete justice and peace projects. </a:t>
            </a:r>
          </a:p>
          <a:p>
            <a:endParaRPr lang="en-US" dirty="0"/>
          </a:p>
        </p:txBody>
      </p:sp>
      <p:pic>
        <p:nvPicPr>
          <p:cNvPr id="7" name="Picture 2" descr="C:\Users\SMK\AppData\Local\Temp\29310569761_144a66d674_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559" t="10754" r="15339" b="15246"/>
          <a:stretch/>
        </p:blipFill>
        <p:spPr bwMode="auto">
          <a:xfrm>
            <a:off x="5257800" y="533400"/>
            <a:ext cx="3068718" cy="247710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Pictures\Margaret .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92" t="8702" r="38539" b="11949"/>
          <a:stretch/>
        </p:blipFill>
        <p:spPr bwMode="auto">
          <a:xfrm>
            <a:off x="6629400" y="3276600"/>
            <a:ext cx="2034799" cy="191244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SMK\AppData\Local\Temp\29281660002_5be724ce57_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78" r="15595"/>
          <a:stretch/>
        </p:blipFill>
        <p:spPr bwMode="auto">
          <a:xfrm>
            <a:off x="5201105" y="4232823"/>
            <a:ext cx="2052590" cy="1863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356553"/>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296400" y="5334000"/>
            <a:ext cx="3008313" cy="1162050"/>
          </a:xfrm>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2800" b="1" dirty="0">
                <a:latin typeface="Arial" panose="020B0604020202020204" pitchFamily="34" charset="0"/>
                <a:cs typeface="Arial" panose="020B0604020202020204" pitchFamily="34" charset="0"/>
              </a:rPr>
              <a:t> </a:t>
            </a:r>
          </a:p>
        </p:txBody>
      </p:sp>
      <p:sp>
        <p:nvSpPr>
          <p:cNvPr id="7" name="Text Placeholder 6"/>
          <p:cNvSpPr>
            <a:spLocks noGrp="1"/>
          </p:cNvSpPr>
          <p:nvPr>
            <p:ph type="body" sz="half" idx="2"/>
          </p:nvPr>
        </p:nvSpPr>
        <p:spPr>
          <a:xfrm>
            <a:off x="457200" y="609600"/>
            <a:ext cx="4724400" cy="5516563"/>
          </a:xfrm>
        </p:spPr>
        <p:txBody>
          <a:bodyPr>
            <a:noAutofit/>
          </a:bodyPr>
          <a:lstStyle/>
          <a:p>
            <a:pPr marL="342900" lvl="0" indent="-342900">
              <a:buFont typeface="+mj-lt"/>
              <a:buAutoNum type="arabicPeriod" startAt="9"/>
            </a:pPr>
            <a:r>
              <a:rPr lang="en-US" sz="2400" b="1" dirty="0" smtClean="0">
                <a:latin typeface="Arial" panose="020B0604020202020204" pitchFamily="34" charset="0"/>
                <a:cs typeface="Arial" panose="020B0604020202020204" pitchFamily="34" charset="0"/>
              </a:rPr>
              <a:t>Be in </a:t>
            </a:r>
            <a:r>
              <a:rPr lang="en-US" sz="28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solidarity</a:t>
            </a:r>
            <a:r>
              <a:rPr lang="en-US" sz="2400" b="1" dirty="0" smtClean="0">
                <a:latin typeface="Arial" panose="020B0604020202020204" pitchFamily="34" charset="0"/>
                <a:cs typeface="Arial" panose="020B0604020202020204" pitchFamily="34" charset="0"/>
              </a:rPr>
              <a:t> with our brothers and sisters whose mission experience is difficult and dangerous due to political, religious or economic factors.  </a:t>
            </a:r>
            <a:endParaRPr lang="en-US" sz="2400" b="1" dirty="0">
              <a:latin typeface="Arial" panose="020B0604020202020204" pitchFamily="34" charset="0"/>
              <a:cs typeface="Arial" panose="020B0604020202020204" pitchFamily="34" charset="0"/>
            </a:endParaRPr>
          </a:p>
          <a:p>
            <a:pPr lvl="0"/>
            <a:endParaRPr lang="en-US" sz="2400" b="1" dirty="0" smtClean="0">
              <a:latin typeface="Arial" panose="020B0604020202020204" pitchFamily="34" charset="0"/>
              <a:cs typeface="Arial" panose="020B0604020202020204" pitchFamily="34" charset="0"/>
            </a:endParaRPr>
          </a:p>
          <a:p>
            <a:pPr marL="514350" lvl="0" indent="-514350">
              <a:buFont typeface="+mj-lt"/>
              <a:buAutoNum type="arabicPeriod" startAt="10"/>
            </a:pPr>
            <a:r>
              <a:rPr lang="en-US" sz="2400" b="1" dirty="0" smtClean="0">
                <a:latin typeface="Arial" panose="020B0604020202020204" pitchFamily="34" charset="0"/>
                <a:cs typeface="Arial" panose="020B0604020202020204" pitchFamily="34" charset="0"/>
              </a:rPr>
              <a:t>Support those who take </a:t>
            </a:r>
            <a:r>
              <a:rPr lang="en-US" sz="28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prophetic stands</a:t>
            </a:r>
            <a:r>
              <a:rPr lang="en-US" sz="2400" b="1" dirty="0" smtClean="0">
                <a:latin typeface="Arial" panose="020B0604020202020204" pitchFamily="34" charset="0"/>
                <a:cs typeface="Arial" panose="020B0604020202020204" pitchFamily="34" charset="0"/>
              </a:rPr>
              <a:t>, like our early brothers and sisters, against sinful structures of power that oppress people and violate the whole of creation.  </a:t>
            </a:r>
          </a:p>
          <a:p>
            <a:endParaRPr lang="en-US" sz="2400" dirty="0" smtClean="0"/>
          </a:p>
          <a:p>
            <a:endParaRPr lang="en-US" sz="2400" dirty="0"/>
          </a:p>
        </p:txBody>
      </p:sp>
      <p:pic>
        <p:nvPicPr>
          <p:cNvPr id="5" name="Picture 2" descr="https://lh3.googleusercontent.com/x9M1iLVWdlV7JfDnPEu_jP85LIwXHcq8VXe8-K_2ATjgaLn9NQBE24EK3gw4edAZG566yeKHQxSsjg=w1918-h1080-no"/>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93" r="29668" b="10733"/>
          <a:stretch/>
        </p:blipFill>
        <p:spPr bwMode="auto">
          <a:xfrm>
            <a:off x="5867400" y="515772"/>
            <a:ext cx="2779466" cy="2209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4269" y="3648985"/>
            <a:ext cx="2944319" cy="2730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descr="https://lh3.googleusercontent.com/s3sr8Kw726gmEr_yyhzeKSJLHhgnXygDgHGCUlJnDUDnid-KbxBVRilffSunxZF5ifp2FLIIPVMCtw=w722-h1080-no"/>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a:stretch>
            <a:fillRect/>
          </a:stretch>
        </p:blipFill>
        <p:spPr bwMode="auto">
          <a:xfrm>
            <a:off x="5229462" y="1904999"/>
            <a:ext cx="1326762" cy="198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288641"/>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1143000"/>
          </a:xfrm>
        </p:spPr>
        <p:txBody>
          <a:bodyPr>
            <a:noAutofit/>
          </a:bodyPr>
          <a:lstStyle/>
          <a:p>
            <a:r>
              <a:rPr lang="en-US" sz="4000" b="1" i="1" dirty="0">
                <a:solidFill>
                  <a:schemeClr val="accent6">
                    <a:lumMod val="50000"/>
                  </a:schemeClr>
                </a:solidFill>
                <a:latin typeface="Arial" panose="020B0604020202020204" pitchFamily="34" charset="0"/>
                <a:cs typeface="Arial" panose="020B0604020202020204" pitchFamily="34" charset="0"/>
              </a:rPr>
              <a:t>Dominican</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i="1" dirty="0" smtClean="0">
                <a:solidFill>
                  <a:schemeClr val="accent6">
                    <a:lumMod val="50000"/>
                  </a:schemeClr>
                </a:solidFill>
                <a:latin typeface="Arial" panose="020B0604020202020204" pitchFamily="34" charset="0"/>
                <a:cs typeface="Arial" panose="020B0604020202020204" pitchFamily="34" charset="0"/>
              </a:rPr>
              <a:t>International </a:t>
            </a:r>
            <a:r>
              <a:rPr lang="en-US" sz="4000" b="1" i="1" dirty="0">
                <a:solidFill>
                  <a:schemeClr val="accent6">
                    <a:lumMod val="50000"/>
                  </a:schemeClr>
                </a:solidFill>
                <a:latin typeface="Arial" panose="020B0604020202020204" pitchFamily="34" charset="0"/>
                <a:cs typeface="Arial" panose="020B0604020202020204" pitchFamily="34" charset="0"/>
              </a:rPr>
              <a:t>Commission</a:t>
            </a:r>
            <a:r>
              <a:rPr lang="en-US" sz="4000" b="1" dirty="0">
                <a:solidFill>
                  <a:schemeClr val="accent6">
                    <a:lumMod val="50000"/>
                  </a:schemeClr>
                </a:solidFill>
                <a:latin typeface="Arial" panose="020B0604020202020204" pitchFamily="34" charset="0"/>
                <a:cs typeface="Arial" panose="020B0604020202020204" pitchFamily="34" charset="0"/>
              </a:rPr>
              <a:t> on </a:t>
            </a:r>
            <a:r>
              <a:rPr lang="en-US" sz="4000" b="1" i="1" dirty="0">
                <a:solidFill>
                  <a:schemeClr val="accent6">
                    <a:lumMod val="50000"/>
                  </a:schemeClr>
                </a:solidFill>
                <a:latin typeface="Arial" panose="020B0604020202020204" pitchFamily="34" charset="0"/>
                <a:cs typeface="Arial" panose="020B0604020202020204" pitchFamily="34" charset="0"/>
              </a:rPr>
              <a:t>Justice</a:t>
            </a:r>
            <a:r>
              <a:rPr lang="en-US" sz="4000" b="1" dirty="0">
                <a:solidFill>
                  <a:schemeClr val="accent6">
                    <a:lumMod val="50000"/>
                  </a:schemeClr>
                </a:solidFill>
                <a:latin typeface="Arial" panose="020B0604020202020204" pitchFamily="34" charset="0"/>
                <a:cs typeface="Arial" panose="020B0604020202020204" pitchFamily="34" charset="0"/>
              </a:rPr>
              <a:t> </a:t>
            </a:r>
            <a:r>
              <a:rPr lang="en-US" sz="4000" b="1" dirty="0" smtClean="0">
                <a:solidFill>
                  <a:schemeClr val="accent6">
                    <a:lumMod val="50000"/>
                  </a:schemeClr>
                </a:solidFill>
                <a:latin typeface="Arial" panose="020B0604020202020204" pitchFamily="34" charset="0"/>
                <a:cs typeface="Arial" panose="020B0604020202020204" pitchFamily="34" charset="0"/>
              </a:rPr>
              <a:t>&amp; </a:t>
            </a:r>
            <a:r>
              <a:rPr lang="en-US" sz="4000" b="1" i="1" dirty="0" smtClean="0">
                <a:solidFill>
                  <a:schemeClr val="accent6">
                    <a:lumMod val="50000"/>
                  </a:schemeClr>
                </a:solidFill>
                <a:latin typeface="Arial" panose="020B0604020202020204" pitchFamily="34" charset="0"/>
                <a:cs typeface="Arial" panose="020B0604020202020204" pitchFamily="34" charset="0"/>
              </a:rPr>
              <a:t>Peace</a:t>
            </a:r>
            <a:endParaRPr lang="en-US" sz="4000" b="1" dirty="0">
              <a:solidFill>
                <a:schemeClr val="accent6">
                  <a:lumMod val="50000"/>
                </a:schemeClr>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457200" y="1981200"/>
            <a:ext cx="8229600" cy="4144963"/>
          </a:xfrm>
        </p:spPr>
        <p:txBody>
          <a:bodyPr/>
          <a:lstStyle/>
          <a:p>
            <a:endParaRPr lang="en-US" i="1" dirty="0"/>
          </a:p>
        </p:txBody>
      </p:sp>
      <p:pic>
        <p:nvPicPr>
          <p:cNvPr id="1027" name="Picture 3" descr="E:\Commission Picture #2.jpg"/>
          <p:cNvPicPr>
            <a:picLocks noChangeAspect="1" noChangeArrowheads="1"/>
          </p:cNvPicPr>
          <p:nvPr/>
        </p:nvPicPr>
        <p:blipFill rotWithShape="1">
          <a:blip r:embed="rId2">
            <a:extLst>
              <a:ext uri="{28A0092B-C50C-407E-A947-70E740481C1C}">
                <a14:useLocalDpi xmlns:a14="http://schemas.microsoft.com/office/drawing/2010/main" val="0"/>
              </a:ext>
            </a:extLst>
          </a:blip>
          <a:srcRect l="13489" t="36960" r="12458"/>
          <a:stretch/>
        </p:blipFill>
        <p:spPr bwMode="auto">
          <a:xfrm>
            <a:off x="455990" y="1770681"/>
            <a:ext cx="8277305" cy="4701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595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3.googleusercontent.com/FPJhJp1UE5VhSJ2JqAgC2RBiUzIwNJTZ8kghsCYG8eNpE1kuWCPLjx4Q-OcabvLXlo1cPOAHVeGgOA=w1920-h108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9600"/>
            <a:ext cx="9144000" cy="514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4953000"/>
            <a:ext cx="56388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San Esteban, Salamanca</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0477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SMK\AppData\Local\Temp\29370881666_851e2c3df2_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9144000" cy="423267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66800" y="4800600"/>
            <a:ext cx="7467600" cy="1077218"/>
          </a:xfrm>
          <a:prstGeom prst="rect">
            <a:avLst/>
          </a:prstGeom>
          <a:noFill/>
        </p:spPr>
        <p:txBody>
          <a:bodyPr wrap="square" rtlCol="0">
            <a:spAutoFit/>
          </a:bodyPr>
          <a:lstStyle/>
          <a:p>
            <a:pPr algn="ctr"/>
            <a:r>
              <a:rPr lang="en-US" sz="3200" b="1" dirty="0" smtClean="0">
                <a:latin typeface="Arial" panose="020B0604020202020204" pitchFamily="34" charset="0"/>
                <a:cs typeface="Arial" panose="020B0604020202020204" pitchFamily="34" charset="0"/>
              </a:rPr>
              <a:t>200 Dominicans and Colleagues </a:t>
            </a:r>
          </a:p>
          <a:p>
            <a:pPr algn="ctr"/>
            <a:r>
              <a:rPr lang="en-US" sz="3200" b="1" dirty="0" smtClean="0">
                <a:latin typeface="Arial" panose="020B0604020202020204" pitchFamily="34" charset="0"/>
                <a:cs typeface="Arial" panose="020B0604020202020204" pitchFamily="34" charset="0"/>
              </a:rPr>
              <a:t>from 50 countries </a:t>
            </a:r>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6785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MK\AppData\Local\Temp\29355809266_9203719a0b_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39" y="609600"/>
            <a:ext cx="9144000" cy="60945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4953000"/>
            <a:ext cx="6858000" cy="1200329"/>
          </a:xfrm>
          <a:prstGeom prst="rect">
            <a:avLst/>
          </a:prstGeom>
          <a:noFill/>
        </p:spPr>
        <p:txBody>
          <a:bodyPr wrap="square" rtlCol="0">
            <a:spAutoFit/>
          </a:bodyPr>
          <a:lstStyle/>
          <a:p>
            <a:r>
              <a:rPr lang="en-US" sz="3600" b="1" dirty="0" smtClean="0">
                <a:latin typeface="Arial" panose="020B0604020202020204" pitchFamily="34" charset="0"/>
                <a:cs typeface="Arial" panose="020B0604020202020204" pitchFamily="34" charset="0"/>
              </a:rPr>
              <a:t>Pablo </a:t>
            </a:r>
            <a:r>
              <a:rPr lang="en-US" sz="3600" b="1" dirty="0" err="1" smtClean="0">
                <a:latin typeface="Arial" panose="020B0604020202020204" pitchFamily="34" charset="0"/>
                <a:cs typeface="Arial" panose="020B0604020202020204" pitchFamily="34" charset="0"/>
              </a:rPr>
              <a:t>Romo</a:t>
            </a:r>
            <a:r>
              <a:rPr lang="en-US" sz="3600" b="1" dirty="0" smtClean="0">
                <a:latin typeface="Arial" panose="020B0604020202020204" pitchFamily="34" charset="0"/>
                <a:cs typeface="Arial" panose="020B0604020202020204" pitchFamily="34" charset="0"/>
              </a:rPr>
              <a:t> </a:t>
            </a:r>
            <a:r>
              <a:rPr lang="en-US" sz="2800" b="1" dirty="0" smtClean="0">
                <a:latin typeface="Arial" panose="020B0604020202020204" pitchFamily="34" charset="0"/>
                <a:cs typeface="Arial" panose="020B0604020202020204" pitchFamily="34" charset="0"/>
              </a:rPr>
              <a:t>and </a:t>
            </a:r>
            <a:r>
              <a:rPr lang="en-US" sz="3600" b="1" dirty="0" err="1" smtClean="0">
                <a:solidFill>
                  <a:schemeClr val="bg1"/>
                </a:solidFill>
                <a:latin typeface="Arial" panose="020B0604020202020204" pitchFamily="34" charset="0"/>
                <a:cs typeface="Arial" panose="020B0604020202020204" pitchFamily="34" charset="0"/>
              </a:rPr>
              <a:t>Patrizia</a:t>
            </a:r>
            <a:r>
              <a:rPr lang="en-US" sz="3600" b="1" dirty="0" smtClean="0">
                <a:solidFill>
                  <a:schemeClr val="bg1"/>
                </a:solidFill>
                <a:latin typeface="Arial" panose="020B0604020202020204" pitchFamily="34" charset="0"/>
                <a:cs typeface="Arial" panose="020B0604020202020204" pitchFamily="34" charset="0"/>
              </a:rPr>
              <a:t> 					     </a:t>
            </a:r>
            <a:r>
              <a:rPr lang="en-US" sz="3600" b="1" dirty="0" err="1" smtClean="0">
                <a:solidFill>
                  <a:schemeClr val="bg1"/>
                </a:solidFill>
                <a:latin typeface="Arial" panose="020B0604020202020204" pitchFamily="34" charset="0"/>
                <a:cs typeface="Arial" panose="020B0604020202020204" pitchFamily="34" charset="0"/>
              </a:rPr>
              <a:t>Morigante</a:t>
            </a:r>
            <a:r>
              <a:rPr lang="en-US" sz="3600" b="1" dirty="0" smtClean="0">
                <a:solidFill>
                  <a:schemeClr val="bg1"/>
                </a:solidFill>
                <a:latin typeface="Arial" panose="020B0604020202020204" pitchFamily="34" charset="0"/>
                <a:cs typeface="Arial" panose="020B0604020202020204" pitchFamily="34" charset="0"/>
              </a:rPr>
              <a:t> </a:t>
            </a:r>
            <a:endParaRPr lang="en-US" sz="28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971800" y="98156"/>
            <a:ext cx="3429000" cy="646331"/>
          </a:xfrm>
          <a:prstGeom prst="rect">
            <a:avLst/>
          </a:prstGeom>
          <a:noFill/>
        </p:spPr>
        <p:txBody>
          <a:bodyPr wrap="square" rtlCol="0">
            <a:spAutoFit/>
          </a:bodyPr>
          <a:lstStyle/>
          <a:p>
            <a:pPr algn="ctr"/>
            <a:r>
              <a:rPr lang="en-US" sz="3600" b="1" dirty="0" smtClean="0">
                <a:latin typeface="Arial" panose="020B0604020202020204" pitchFamily="34" charset="0"/>
                <a:cs typeface="Arial" panose="020B0604020202020204" pitchFamily="34" charset="0"/>
              </a:rPr>
              <a:t>Facilitators</a:t>
            </a:r>
            <a:endParaRPr lang="en-US"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193662"/>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lh3.googleusercontent.com/9Qg0cfB7xg1zAtpJ4xKLgJAchKoadulJCIckpZA5FT-EBrUY7QPR8CCDtg0onbvUhOw5Ey25ZEzASg=w1920-h1080-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58614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10166" y="2438400"/>
            <a:ext cx="5181600" cy="3810000"/>
          </a:xfrm>
        </p:spPr>
        <p:txBody>
          <a:bodyPr>
            <a:normAutofit fontScale="85000" lnSpcReduction="20000"/>
          </a:bodyPr>
          <a:lstStyle/>
          <a:p>
            <a:r>
              <a:rPr lang="en-US" b="1" dirty="0" smtClean="0">
                <a:latin typeface="Arial" panose="020B0604020202020204" pitchFamily="34" charset="0"/>
                <a:cs typeface="Arial" panose="020B0604020202020204" pitchFamily="34" charset="0"/>
              </a:rPr>
              <a:t>History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engagement </a:t>
            </a:r>
            <a:r>
              <a:rPr lang="en-US" b="1" dirty="0">
                <a:latin typeface="Arial" panose="020B0604020202020204" pitchFamily="34" charset="0"/>
                <a:cs typeface="Arial" panose="020B0604020202020204" pitchFamily="34" charset="0"/>
              </a:rPr>
              <a:t>in </a:t>
            </a:r>
            <a:r>
              <a:rPr lang="en-US" b="1" dirty="0" smtClean="0">
                <a:latin typeface="Arial" panose="020B0604020202020204" pitchFamily="34" charset="0"/>
                <a:cs typeface="Arial" panose="020B0604020202020204" pitchFamily="34" charset="0"/>
              </a:rPr>
              <a:t>human rights</a:t>
            </a:r>
          </a:p>
          <a:p>
            <a:r>
              <a:rPr lang="en-US" b="1" dirty="0" smtClean="0">
                <a:latin typeface="Arial" panose="020B0604020202020204" pitchFamily="34" charset="0"/>
                <a:cs typeface="Arial" panose="020B0604020202020204" pitchFamily="34" charset="0"/>
              </a:rPr>
              <a:t>Church’s </a:t>
            </a:r>
            <a:r>
              <a:rPr lang="en-US" b="1" dirty="0">
                <a:latin typeface="Arial" panose="020B0604020202020204" pitchFamily="34" charset="0"/>
                <a:cs typeface="Arial" panose="020B0604020202020204" pitchFamily="34" charset="0"/>
              </a:rPr>
              <a:t>view on human </a:t>
            </a:r>
            <a:r>
              <a:rPr lang="en-US" b="1" dirty="0" smtClean="0">
                <a:latin typeface="Arial" panose="020B0604020202020204" pitchFamily="34" charset="0"/>
                <a:cs typeface="Arial" panose="020B0604020202020204" pitchFamily="34" charset="0"/>
              </a:rPr>
              <a:t>rights</a:t>
            </a:r>
          </a:p>
          <a:p>
            <a:r>
              <a:rPr lang="en-US" b="1" dirty="0" smtClean="0">
                <a:latin typeface="Arial" panose="020B0604020202020204" pitchFamily="34" charset="0"/>
                <a:cs typeface="Arial" panose="020B0604020202020204" pitchFamily="34" charset="0"/>
              </a:rPr>
              <a:t>Obstacles to </a:t>
            </a:r>
            <a:r>
              <a:rPr lang="en-US" b="1" dirty="0">
                <a:latin typeface="Arial" panose="020B0604020202020204" pitchFamily="34" charset="0"/>
                <a:cs typeface="Arial" panose="020B0604020202020204" pitchFamily="34" charset="0"/>
              </a:rPr>
              <a:t>Dominican </a:t>
            </a:r>
            <a:r>
              <a:rPr lang="en-US" b="1" dirty="0" smtClean="0">
                <a:latin typeface="Arial" panose="020B0604020202020204" pitchFamily="34" charset="0"/>
                <a:cs typeface="Arial" panose="020B0604020202020204" pitchFamily="34" charset="0"/>
              </a:rPr>
              <a:t>preaching</a:t>
            </a:r>
          </a:p>
          <a:p>
            <a:r>
              <a:rPr lang="en-US" b="1" dirty="0" smtClean="0">
                <a:latin typeface="Arial" panose="020B0604020202020204" pitchFamily="34" charset="0"/>
                <a:cs typeface="Arial" panose="020B0604020202020204" pitchFamily="34" charset="0"/>
              </a:rPr>
              <a:t>Dominican </a:t>
            </a:r>
            <a:r>
              <a:rPr lang="en-US" b="1" dirty="0">
                <a:latin typeface="Arial" panose="020B0604020202020204" pitchFamily="34" charset="0"/>
                <a:cs typeface="Arial" panose="020B0604020202020204" pitchFamily="34" charset="0"/>
              </a:rPr>
              <a:t>involvement </a:t>
            </a:r>
            <a:r>
              <a:rPr lang="en-US" b="1" dirty="0" smtClean="0">
                <a:latin typeface="Arial" panose="020B0604020202020204" pitchFamily="34" charset="0"/>
                <a:cs typeface="Arial" panose="020B0604020202020204" pitchFamily="34" charset="0"/>
              </a:rPr>
              <a:t>today</a:t>
            </a:r>
          </a:p>
          <a:p>
            <a:r>
              <a:rPr lang="en-US" b="1" dirty="0" smtClean="0">
                <a:latin typeface="Arial" panose="020B0604020202020204" pitchFamily="34" charset="0"/>
                <a:cs typeface="Arial" panose="020B0604020202020204" pitchFamily="34" charset="0"/>
              </a:rPr>
              <a:t>Key </a:t>
            </a:r>
            <a:r>
              <a:rPr lang="en-US" b="1" dirty="0">
                <a:latin typeface="Arial" panose="020B0604020202020204" pitchFamily="34" charset="0"/>
                <a:cs typeface="Arial" panose="020B0604020202020204" pitchFamily="34" charset="0"/>
              </a:rPr>
              <a:t>global human rights challenges </a:t>
            </a:r>
            <a:r>
              <a:rPr lang="en-US" b="1" dirty="0" smtClean="0">
                <a:latin typeface="Arial" panose="020B0604020202020204" pitchFamily="34" charset="0"/>
                <a:cs typeface="Arial" panose="020B0604020202020204" pitchFamily="34" charset="0"/>
              </a:rPr>
              <a:t>today</a:t>
            </a:r>
          </a:p>
          <a:p>
            <a:endParaRPr lang="en-US" dirty="0"/>
          </a:p>
        </p:txBody>
      </p:sp>
      <p:pic>
        <p:nvPicPr>
          <p:cNvPr id="6" name="Picture 2" descr="https://lh3.googleusercontent.com/c7ggNpZD38tNalo3lFDjvViZBFWHcOz5gLgVdFGz2ssXdRResnqrM7MS_s4y9jN2QCKX9V7jkFJF3A=w1515-h1080-n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78" t="8078" r="19528" b="9822"/>
          <a:stretch/>
        </p:blipFill>
        <p:spPr bwMode="auto">
          <a:xfrm>
            <a:off x="236789" y="4843220"/>
            <a:ext cx="1834121" cy="161678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 descr="C:\Users\SMK\AppData\Local\Temp\29322639531_a27f10760c_k.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339" r="2796" b="3018"/>
          <a:stretch/>
        </p:blipFill>
        <p:spPr bwMode="auto">
          <a:xfrm>
            <a:off x="222901" y="3022566"/>
            <a:ext cx="1753647" cy="169527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C:\Users\SMK\AppData\Local\Temp\28787957953_73e0a65271_k.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220" t="6960" r="17288" b="10393"/>
          <a:stretch/>
        </p:blipFill>
        <p:spPr bwMode="auto">
          <a:xfrm>
            <a:off x="278563" y="1085437"/>
            <a:ext cx="1571150" cy="174871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C:\Users\SMK\AppData\Local\Temp\28780372133_c0532cde86_k.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l="17881" t="8232" r="30423" b="5882"/>
          <a:stretch/>
        </p:blipFill>
        <p:spPr bwMode="auto">
          <a:xfrm>
            <a:off x="1631074" y="283185"/>
            <a:ext cx="1752600" cy="194071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E:\Pictures\Margaret .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192" t="8702" r="38539" b="11949"/>
          <a:stretch/>
        </p:blipFill>
        <p:spPr bwMode="auto">
          <a:xfrm>
            <a:off x="3383475" y="376898"/>
            <a:ext cx="2034799" cy="1912447"/>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2" descr="https://lh3.googleusercontent.com/n3xdNVtynyEm7Z3NpHwpe7xr6rXP3OrFeu0UxG31ua9fYcJLDiSDD6cGCNRSWRzuu4U2iH2th-HIQw=w1510-h1080-no"/>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2620" r="17950" b="2216"/>
          <a:stretch/>
        </p:blipFill>
        <p:spPr bwMode="auto">
          <a:xfrm>
            <a:off x="6980305" y="1288414"/>
            <a:ext cx="2030902" cy="204577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2" descr="C:\Users\SMK\AppData\Local\Temp\29281660002_5be724ce57_k.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0978" r="15595"/>
          <a:stretch/>
        </p:blipFill>
        <p:spPr bwMode="auto">
          <a:xfrm>
            <a:off x="5334199" y="283185"/>
            <a:ext cx="1887889" cy="17136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SMK\AppData\Local\Temp\29301217192_6c1b309f0d_k.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31258" t="8222" r="10522" b="6715"/>
          <a:stretch/>
        </p:blipFill>
        <p:spPr bwMode="auto">
          <a:xfrm>
            <a:off x="6977722" y="3281656"/>
            <a:ext cx="1893219" cy="1843615"/>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SMK\AppData\Local\Temp\29348853541_c3ab7ba50c_k.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l="37389" r="-1" b="7787"/>
          <a:stretch/>
        </p:blipFill>
        <p:spPr bwMode="auto">
          <a:xfrm>
            <a:off x="6629400" y="4843220"/>
            <a:ext cx="1793284" cy="176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3088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arn(inVertical)">
                                      <p:cBhvr>
                                        <p:cTn id="13" dur="500"/>
                                        <p:tgtEl>
                                          <p:spTgt spid="3">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arn(inVertical)">
                                      <p:cBhvr>
                                        <p:cTn id="16" dur="500"/>
                                        <p:tgtEl>
                                          <p:spTgt spid="3">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arn(inVertical)">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sz="4000" b="1" dirty="0" smtClean="0">
                <a:latin typeface="Arial" panose="020B0604020202020204" pitchFamily="34" charset="0"/>
                <a:cs typeface="Arial" panose="020B0604020202020204" pitchFamily="34" charset="0"/>
              </a:rPr>
              <a:t/>
            </a:r>
            <a:br>
              <a:rPr lang="en-US" sz="4000"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Workshops</a:t>
            </a:r>
            <a:r>
              <a:rPr lang="en-US" sz="3600" dirty="0" smtClean="0">
                <a:latin typeface="Arial" panose="020B0604020202020204" pitchFamily="34" charset="0"/>
                <a:cs typeface="Arial" panose="020B0604020202020204" pitchFamily="34" charset="0"/>
              </a:rPr>
              <a:t> </a:t>
            </a:r>
            <a:r>
              <a:rPr lang="en-US" dirty="0"/>
              <a:t> </a:t>
            </a:r>
            <a:br>
              <a:rPr lang="en-US" dirty="0"/>
            </a:br>
            <a:r>
              <a:rPr lang="en-US" dirty="0"/>
              <a:t> </a:t>
            </a:r>
            <a:br>
              <a:rPr lang="en-US" dirty="0"/>
            </a:br>
            <a:endParaRPr lang="en-US" dirty="0"/>
          </a:p>
        </p:txBody>
      </p:sp>
      <p:sp>
        <p:nvSpPr>
          <p:cNvPr id="3" name="Content Placeholder 2"/>
          <p:cNvSpPr>
            <a:spLocks noGrp="1"/>
          </p:cNvSpPr>
          <p:nvPr>
            <p:ph idx="1"/>
          </p:nvPr>
        </p:nvSpPr>
        <p:spPr>
          <a:xfrm>
            <a:off x="381000" y="2209800"/>
            <a:ext cx="7772400" cy="4525963"/>
          </a:xfrm>
        </p:spPr>
        <p:txBody>
          <a:bodyPr>
            <a:normAutofit fontScale="92500" lnSpcReduction="10000"/>
          </a:bodyPr>
          <a:lstStyle/>
          <a:p>
            <a:pPr marL="514350" indent="-514350">
              <a:buFont typeface="+mj-lt"/>
              <a:buAutoNum type="arabicPeriod"/>
            </a:pPr>
            <a:r>
              <a:rPr lang="en-US" sz="2800" b="1" dirty="0" smtClean="0">
                <a:latin typeface="Arial" panose="020B0604020202020204" pitchFamily="34" charset="0"/>
                <a:cs typeface="Arial" panose="020B0604020202020204" pitchFamily="34" charset="0"/>
              </a:rPr>
              <a:t>Strengthening J &amp; P structures </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Engaging intellectual institutions </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Having greater impact on the United Nations system </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Developing networks on human rights issues</a:t>
            </a:r>
          </a:p>
          <a:p>
            <a:pPr marL="514350" indent="-514350">
              <a:buFont typeface="+mj-lt"/>
              <a:buAutoNum type="arabicPeriod"/>
            </a:pPr>
            <a:r>
              <a:rPr lang="en-US" sz="2800" b="1" dirty="0" smtClean="0">
                <a:latin typeface="Arial" panose="020B0604020202020204" pitchFamily="34" charset="0"/>
                <a:cs typeface="Arial" panose="020B0604020202020204" pitchFamily="34" charset="0"/>
              </a:rPr>
              <a:t>Noting processes that general </a:t>
            </a:r>
          </a:p>
          <a:p>
            <a:pPr marL="0" indent="0">
              <a:buNone/>
            </a:pPr>
            <a:r>
              <a:rPr lang="en-US" sz="2800" b="1" dirty="0" smtClean="0">
                <a:latin typeface="Arial" panose="020B0604020202020204" pitchFamily="34" charset="0"/>
                <a:cs typeface="Arial" panose="020B0604020202020204" pitchFamily="34" charset="0"/>
              </a:rPr>
              <a:t>      chapters need to consider </a:t>
            </a:r>
          </a:p>
          <a:p>
            <a:pPr marL="0" indent="0">
              <a:buNone/>
            </a:pPr>
            <a:r>
              <a:rPr lang="en-US" sz="2800" b="1" dirty="0" smtClean="0">
                <a:latin typeface="Arial" panose="020B0604020202020204" pitchFamily="34" charset="0"/>
                <a:cs typeface="Arial" panose="020B0604020202020204" pitchFamily="34" charset="0"/>
              </a:rPr>
              <a:t>6.   Integrating promotion/defense </a:t>
            </a:r>
          </a:p>
          <a:p>
            <a:pPr marL="0" indent="0">
              <a:buNone/>
            </a:pPr>
            <a:r>
              <a:rPr lang="en-US" sz="2800" b="1" dirty="0" smtClean="0">
                <a:latin typeface="Arial" panose="020B0604020202020204" pitchFamily="34" charset="0"/>
                <a:cs typeface="Arial" panose="020B0604020202020204" pitchFamily="34" charset="0"/>
              </a:rPr>
              <a:t>     of human rights into the formation process </a:t>
            </a:r>
            <a:endParaRPr lang="en-US" sz="2800" b="1" dirty="0">
              <a:latin typeface="Arial" panose="020B0604020202020204" pitchFamily="34" charset="0"/>
              <a:cs typeface="Arial" panose="020B0604020202020204" pitchFamily="34" charset="0"/>
            </a:endParaRPr>
          </a:p>
        </p:txBody>
      </p:sp>
      <p:pic>
        <p:nvPicPr>
          <p:cNvPr id="4" name="Picture 2" descr="https://lh3.googleusercontent.com/ujamjtUTAxXdAICaC9k3I3ApcREUv4RBfrq2G1WQBFj5hEVjaqKrJZlySi_YDYBeQwx1U17oja5jwg=w1914-h1080-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3055" y="4316323"/>
            <a:ext cx="3018545" cy="17034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qivDMkOl16ipTs33j2LfKwxypyLpsFpqsYUc-pQxYWVWUxNhf3_scO0H-tMGtbSieozLiSl9W69M6w=w1914-h1080-n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364" t="13369" r="14449" b="13369"/>
          <a:stretch/>
        </p:blipFill>
        <p:spPr bwMode="auto">
          <a:xfrm>
            <a:off x="5946453" y="914400"/>
            <a:ext cx="2935044" cy="15721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lh3.googleusercontent.com/LzgGz7TK0QPIdMSNnbA3L8RxVYEAiIe_8Ka7voZBBUA-KQHhE9kqrOmjeTegjfIRLl2cEW08_nvpQg=w1509-h1080-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304800"/>
            <a:ext cx="2362200" cy="169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45056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641350"/>
          </a:xfrm>
        </p:spPr>
        <p:txBody>
          <a:bodyPr>
            <a:normAutofit/>
          </a:bodyPr>
          <a:lstStyle/>
          <a:p>
            <a:r>
              <a:rPr lang="en-US" sz="3200"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Commitments</a:t>
            </a:r>
            <a:endParaRPr lang="en-US" sz="3200" b="1" dirty="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4800600" y="273050"/>
            <a:ext cx="3886200" cy="5853113"/>
          </a:xfrm>
        </p:spPr>
        <p:txBody>
          <a:bodyPr>
            <a:normAutofit/>
          </a:bodyPr>
          <a:lstStyle/>
          <a:p>
            <a:pPr marL="0" lvl="0" indent="0">
              <a:buNone/>
            </a:pPr>
            <a:endParaRPr lang="en-US" sz="3300" b="1" dirty="0">
              <a:latin typeface="Arial" panose="020B0604020202020204" pitchFamily="34" charset="0"/>
              <a:cs typeface="Arial" panose="020B0604020202020204" pitchFamily="34" charset="0"/>
            </a:endParaRPr>
          </a:p>
          <a:p>
            <a:pPr marL="514350" indent="-514350">
              <a:buFont typeface="+mj-lt"/>
              <a:buAutoNum type="arabicPeriod"/>
            </a:pPr>
            <a:endParaRPr lang="en-US" sz="3400" b="1" dirty="0">
              <a:latin typeface="Arial" panose="020B0604020202020204" pitchFamily="34" charset="0"/>
              <a:cs typeface="Arial" panose="020B0604020202020204" pitchFamily="34" charset="0"/>
            </a:endParaRPr>
          </a:p>
          <a:p>
            <a:endParaRPr lang="en-US" dirty="0"/>
          </a:p>
        </p:txBody>
      </p:sp>
      <p:sp>
        <p:nvSpPr>
          <p:cNvPr id="8" name="Text Placeholder 7"/>
          <p:cNvSpPr>
            <a:spLocks noGrp="1"/>
          </p:cNvSpPr>
          <p:nvPr>
            <p:ph type="body" sz="half" idx="2"/>
          </p:nvPr>
        </p:nvSpPr>
        <p:spPr>
          <a:xfrm>
            <a:off x="497237" y="1100137"/>
            <a:ext cx="4495800" cy="4995863"/>
          </a:xfrm>
        </p:spPr>
        <p:txBody>
          <a:bodyPr>
            <a:noAutofit/>
          </a:bodyPr>
          <a:lstStyle/>
          <a:p>
            <a:pPr marL="514350" lvl="0" indent="-514350">
              <a:buFont typeface="+mj-lt"/>
              <a:buAutoNum type="arabicPeriod"/>
            </a:pPr>
            <a:r>
              <a:rPr lang="en-US" sz="2000" b="1" dirty="0" smtClean="0">
                <a:latin typeface="Arial" panose="020B0604020202020204" pitchFamily="34" charset="0"/>
                <a:cs typeface="Arial" panose="020B0604020202020204" pitchFamily="34" charset="0"/>
              </a:rPr>
              <a:t>Embrace as an </a:t>
            </a:r>
            <a:r>
              <a:rPr lang="en-US" sz="24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integral</a:t>
            </a:r>
            <a:r>
              <a:rPr lang="en-US" sz="2000" b="1" dirty="0" smtClean="0">
                <a:latin typeface="Arial" panose="020B0604020202020204" pitchFamily="34" charset="0"/>
                <a:cs typeface="Arial" panose="020B0604020202020204" pitchFamily="34" charset="0"/>
              </a:rPr>
              <a:t> part of our Dominican charism the </a:t>
            </a:r>
            <a:r>
              <a:rPr lang="en-US" sz="24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mission of justice and peace </a:t>
            </a:r>
            <a:r>
              <a:rPr lang="en-US" sz="2000" b="1" dirty="0" smtClean="0">
                <a:latin typeface="Arial" panose="020B0604020202020204" pitchFamily="34" charset="0"/>
                <a:cs typeface="Arial" panose="020B0604020202020204" pitchFamily="34" charset="0"/>
              </a:rPr>
              <a:t>as constitutive to the preaching of the gospel. </a:t>
            </a:r>
          </a:p>
          <a:p>
            <a:endParaRPr lang="en-US" sz="1200" b="1" dirty="0" smtClean="0">
              <a:latin typeface="Arial" panose="020B0604020202020204" pitchFamily="34" charset="0"/>
              <a:cs typeface="Arial" panose="020B0604020202020204" pitchFamily="34" charset="0"/>
            </a:endParaRPr>
          </a:p>
          <a:p>
            <a:pPr marL="514350" lvl="0" indent="-514350">
              <a:buFont typeface="+mj-lt"/>
              <a:buAutoNum type="arabicPeriod" startAt="2"/>
            </a:pPr>
            <a:r>
              <a:rPr lang="en-US" sz="2000" b="1" dirty="0" smtClean="0">
                <a:latin typeface="Arial" panose="020B0604020202020204" pitchFamily="34" charset="0"/>
                <a:cs typeface="Arial" panose="020B0604020202020204" pitchFamily="34" charset="0"/>
              </a:rPr>
              <a:t>Integrate Catholic Social Teaching and the defense of human rights into all aspects of the </a:t>
            </a:r>
            <a:r>
              <a:rPr lang="en-US" sz="24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formation of the Dominican Family </a:t>
            </a:r>
            <a:r>
              <a:rPr lang="en-US" sz="2000" b="1" dirty="0" smtClean="0">
                <a:latin typeface="Arial" panose="020B0604020202020204" pitchFamily="34" charset="0"/>
                <a:cs typeface="Arial" panose="020B0604020202020204" pitchFamily="34" charset="0"/>
              </a:rPr>
              <a:t>– brothers, sisters, nuns, laity, associates, priest fraternities, youth, and other movements and members of the family</a:t>
            </a:r>
            <a:endParaRPr lang="en-US" sz="2000" dirty="0"/>
          </a:p>
        </p:txBody>
      </p:sp>
      <p:pic>
        <p:nvPicPr>
          <p:cNvPr id="11" name="Picture 10" descr="https://lh3.googleusercontent.com/JbHYHiRn7AKW8GUziFISAZQpyFIBqdy9-w8jXjWATBqZqE_H877q7Y9WzLW1CsOFwaEitjyw6S862w=w1514-h1080-n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429000"/>
            <a:ext cx="3310908"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SMK\AppData\Local\Temp\29323834791_ab32e3d965_k.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17" t="19294" r="8644" b="7341"/>
          <a:stretch/>
        </p:blipFill>
        <p:spPr bwMode="auto">
          <a:xfrm>
            <a:off x="4995514" y="609600"/>
            <a:ext cx="3835479" cy="2334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024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372600" y="3200400"/>
            <a:ext cx="3008313" cy="1162050"/>
          </a:xfrm>
        </p:spPr>
        <p:txBody>
          <a:bodyPr/>
          <a:lstStyle/>
          <a:p>
            <a:endParaRPr lang="en-US" dirty="0"/>
          </a:p>
        </p:txBody>
      </p:sp>
      <p:sp>
        <p:nvSpPr>
          <p:cNvPr id="6" name="Text Placeholder 5"/>
          <p:cNvSpPr>
            <a:spLocks noGrp="1"/>
          </p:cNvSpPr>
          <p:nvPr>
            <p:ph type="body" sz="half" idx="2"/>
          </p:nvPr>
        </p:nvSpPr>
        <p:spPr>
          <a:xfrm>
            <a:off x="533400" y="457200"/>
            <a:ext cx="4419600" cy="5867400"/>
          </a:xfrm>
        </p:spPr>
        <p:txBody>
          <a:bodyPr>
            <a:noAutofit/>
          </a:bodyPr>
          <a:lstStyle/>
          <a:p>
            <a:pPr marL="514350" lvl="0" indent="-514350">
              <a:buFont typeface="+mj-lt"/>
              <a:buAutoNum type="arabicPeriod" startAt="3"/>
            </a:pPr>
            <a:r>
              <a:rPr lang="en-US" sz="2000" b="1" dirty="0" smtClean="0">
                <a:latin typeface="Arial" panose="020B0604020202020204" pitchFamily="34" charset="0"/>
                <a:cs typeface="Arial" panose="020B0604020202020204" pitchFamily="34" charset="0"/>
              </a:rPr>
              <a:t>Promote the study of </a:t>
            </a:r>
            <a:r>
              <a:rPr lang="en-US" sz="2400" b="1" i="1" dirty="0" err="1"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Laudato</a:t>
            </a:r>
            <a:r>
              <a:rPr lang="en-US" sz="2400" b="1" i="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Si</a:t>
            </a:r>
            <a:r>
              <a:rPr lang="en-US" sz="24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as a means for teaching an integral ecology that combines the well-being of humans with the whole of creation. </a:t>
            </a:r>
          </a:p>
          <a:p>
            <a:pPr lvl="0"/>
            <a:endParaRPr lang="en-US" sz="1100" b="1" dirty="0" smtClean="0">
              <a:latin typeface="Arial" panose="020B0604020202020204" pitchFamily="34" charset="0"/>
              <a:cs typeface="Arial" panose="020B0604020202020204" pitchFamily="34" charset="0"/>
            </a:endParaRPr>
          </a:p>
          <a:p>
            <a:pPr marL="514350" lvl="0" indent="-514350">
              <a:buFont typeface="+mj-lt"/>
              <a:buAutoNum type="arabicPeriod" startAt="4"/>
            </a:pPr>
            <a:r>
              <a:rPr lang="en-US" sz="2000" b="1" dirty="0" smtClean="0">
                <a:latin typeface="Arial" panose="020B0604020202020204" pitchFamily="34" charset="0"/>
                <a:cs typeface="Arial" panose="020B0604020202020204" pitchFamily="34" charset="0"/>
              </a:rPr>
              <a:t>Adopt and promote the </a:t>
            </a:r>
            <a:r>
              <a:rPr lang="en-US" sz="2400" b="1" i="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Salamanca Process</a:t>
            </a:r>
            <a:r>
              <a:rPr lang="en-US" sz="2400" b="1" dirty="0" smtClean="0">
                <a:solidFill>
                  <a:schemeClr val="accent6">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which calls on Dominicans, our educational  institutions, and ministerial programs to direct our study, research, analysis, and action towards addressing the challenges our world faces, thus creating a passionate synergy between our intellectual and apostolic lives</a:t>
            </a:r>
            <a:endParaRPr lang="en-US" sz="2000" dirty="0"/>
          </a:p>
        </p:txBody>
      </p:sp>
      <p:pic>
        <p:nvPicPr>
          <p:cNvPr id="8" name="Picture 2" descr="https://lh3.googleusercontent.com/iok4mlCJLY6Kw_1kvFeIO0RBjPf1b4HcHqQ3SebEEsw1ribEge749yc9SX2_ijLlkmcsHlLy99FHUQ=w1510-h1080-n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06947" y="533400"/>
            <a:ext cx="3505200" cy="25086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rendan"/>
          <p:cNvPicPr>
            <a:picLocks noChangeAspect="1" noChangeArrowheads="1"/>
          </p:cNvPicPr>
          <p:nvPr/>
        </p:nvPicPr>
        <p:blipFill>
          <a:blip r:embed="rId3" cstate="print">
            <a:extLst>
              <a:ext uri="{28A0092B-C50C-407E-A947-70E740481C1C}">
                <a14:useLocalDpi xmlns:a14="http://schemas.microsoft.com/office/drawing/2010/main" val="0"/>
              </a:ext>
            </a:extLst>
          </a:blip>
          <a:srcRect l="22849" t="6581" r="9859" b="12491"/>
          <a:stretch>
            <a:fillRect/>
          </a:stretch>
        </p:blipFill>
        <p:spPr bwMode="auto">
          <a:xfrm>
            <a:off x="5011278" y="3429000"/>
            <a:ext cx="332585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22306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TotalTime>
  <Words>453</Words>
  <Application>Microsoft Office PowerPoint</Application>
  <PresentationFormat>On-screen Show (4:3)</PresentationFormat>
  <Paragraphs>50</Paragraphs>
  <Slides>14</Slides>
  <Notes>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N </vt:lpstr>
      <vt:lpstr>PowerPoint Presentation</vt:lpstr>
      <vt:lpstr>PowerPoint Presentation</vt:lpstr>
      <vt:lpstr>PowerPoint Presentation</vt:lpstr>
      <vt:lpstr>PowerPoint Presentation</vt:lpstr>
      <vt:lpstr>PowerPoint Presentation</vt:lpstr>
      <vt:lpstr>  Workshops     </vt:lpstr>
      <vt:lpstr>Commitments</vt:lpstr>
      <vt:lpstr>PowerPoint Presentation</vt:lpstr>
      <vt:lpstr>PowerPoint Presentation</vt:lpstr>
      <vt:lpstr>PowerPoint Presentation</vt:lpstr>
      <vt:lpstr>PowerPoint Presentation</vt:lpstr>
      <vt:lpstr>Dominican International Commission on Justice &amp; Peace</vt:lpstr>
      <vt:lpstr>PowerPoint Presentation</vt:lpstr>
    </vt:vector>
  </TitlesOfParts>
  <Company>Dominican Sisters of Springfield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Sr. Marcelline Koch</dc:creator>
  <cp:lastModifiedBy>Sr. Marcelline Koch</cp:lastModifiedBy>
  <cp:revision>20</cp:revision>
  <dcterms:created xsi:type="dcterms:W3CDTF">2016-09-30T18:07:20Z</dcterms:created>
  <dcterms:modified xsi:type="dcterms:W3CDTF">2016-10-04T15:29:11Z</dcterms:modified>
</cp:coreProperties>
</file>