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"/>
  </p:notesMasterIdLst>
  <p:handoutMasterIdLst>
    <p:handoutMasterId r:id="rId8"/>
  </p:handoutMasterIdLst>
  <p:sldIdLst>
    <p:sldId id="282" r:id="rId2"/>
    <p:sldId id="274" r:id="rId3"/>
    <p:sldId id="283" r:id="rId4"/>
    <p:sldId id="285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349" autoAdjust="0"/>
  </p:normalViewPr>
  <p:slideViewPr>
    <p:cSldViewPr snapToGrid="0">
      <p:cViewPr varScale="1">
        <p:scale>
          <a:sx n="82" d="100"/>
          <a:sy n="82" d="100"/>
        </p:scale>
        <p:origin x="-70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59021-2327-4273-976C-30F830A88F54}" type="doc">
      <dgm:prSet loTypeId="urn:microsoft.com/office/officeart/2005/8/layout/hProcess1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C760342-12B8-4026-9FDB-D2A97AE777C6}">
      <dgm:prSet phldrT="[Text]" custT="1"/>
      <dgm:spPr>
        <a:xfrm>
          <a:off x="6476999" y="3248222"/>
          <a:ext cx="1104544" cy="1095409"/>
        </a:xfrm>
      </dgm:spPr>
      <dgm:t>
        <a:bodyPr/>
        <a:lstStyle/>
        <a:p>
          <a:r>
            <a:rPr lang="en-US" sz="1400" b="1" dirty="0">
              <a:latin typeface="Calibri"/>
              <a:ea typeface="+mn-ea"/>
              <a:cs typeface="+mn-cs"/>
            </a:rPr>
            <a:t>2013</a:t>
          </a:r>
        </a:p>
        <a:p>
          <a:r>
            <a:rPr lang="en-US" sz="1400" dirty="0">
              <a:latin typeface="Calibri"/>
              <a:ea typeface="+mn-ea"/>
              <a:cs typeface="+mn-cs"/>
            </a:rPr>
            <a:t>Raising the Bar Initiative – 150 Proposals Filed</a:t>
          </a:r>
        </a:p>
      </dgm:t>
    </dgm:pt>
    <dgm:pt modelId="{208EF2D6-E1CD-4205-925D-C236C8E1CE75}" type="sibTrans" cxnId="{15457136-1338-463A-A733-03034F257360}">
      <dgm:prSet/>
      <dgm:spPr/>
      <dgm:t>
        <a:bodyPr/>
        <a:lstStyle/>
        <a:p>
          <a:endParaRPr lang="en-US"/>
        </a:p>
      </dgm:t>
    </dgm:pt>
    <dgm:pt modelId="{DA704680-A1FF-467B-96D1-FC91F563903B}" type="parTrans" cxnId="{15457136-1338-463A-A733-03034F257360}">
      <dgm:prSet/>
      <dgm:spPr/>
      <dgm:t>
        <a:bodyPr/>
        <a:lstStyle/>
        <a:p>
          <a:endParaRPr lang="en-US"/>
        </a:p>
      </dgm:t>
    </dgm:pt>
    <dgm:pt modelId="{F526DB55-8A9E-4EAC-B363-442D9D7F1B7B}">
      <dgm:prSet phldrT="[Text]" custT="1"/>
      <dgm:spPr>
        <a:xfrm>
          <a:off x="5334000" y="228595"/>
          <a:ext cx="1041168" cy="1821766"/>
        </a:xfrm>
      </dgm:spPr>
      <dgm:t>
        <a:bodyPr/>
        <a:lstStyle/>
        <a:p>
          <a:r>
            <a:rPr lang="en-US" sz="1300" b="0" dirty="0">
              <a:latin typeface="Calibri"/>
              <a:ea typeface="+mn-ea"/>
              <a:cs typeface="+mn-cs"/>
            </a:rPr>
            <a:t>Goals</a:t>
          </a:r>
          <a:r>
            <a:rPr lang="en-US" sz="1300" dirty="0">
              <a:latin typeface="Calibri"/>
              <a:ea typeface="+mn-ea"/>
              <a:cs typeface="+mn-cs"/>
            </a:rPr>
            <a:t> to reduce emissions in operations </a:t>
          </a:r>
          <a:r>
            <a:rPr lang="en-US" sz="1300" u="sng" dirty="0">
              <a:latin typeface="Calibri"/>
              <a:ea typeface="+mn-ea"/>
              <a:cs typeface="+mn-cs"/>
            </a:rPr>
            <a:t>and</a:t>
          </a:r>
          <a:r>
            <a:rPr lang="en-US" sz="1300" u="none" dirty="0">
              <a:latin typeface="Calibri"/>
              <a:ea typeface="+mn-ea"/>
              <a:cs typeface="+mn-cs"/>
            </a:rPr>
            <a:t> product</a:t>
          </a:r>
        </a:p>
        <a:p>
          <a:r>
            <a:rPr lang="en-US" sz="1400" b="1" u="none" dirty="0">
              <a:latin typeface="Calibri"/>
              <a:ea typeface="+mn-ea"/>
              <a:cs typeface="+mn-cs"/>
            </a:rPr>
            <a:t>2007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2C950E34-C454-454E-A7E3-FC8C8E47126D}" type="sibTrans" cxnId="{63D5E51B-3869-42C3-8E1D-E0D6F34A91AF}">
      <dgm:prSet/>
      <dgm:spPr/>
      <dgm:t>
        <a:bodyPr/>
        <a:lstStyle/>
        <a:p>
          <a:endParaRPr lang="en-US"/>
        </a:p>
      </dgm:t>
    </dgm:pt>
    <dgm:pt modelId="{D2CDB192-3C6E-4FEC-AF2F-1913562D6195}" type="parTrans" cxnId="{63D5E51B-3869-42C3-8E1D-E0D6F34A91AF}">
      <dgm:prSet/>
      <dgm:spPr/>
      <dgm:t>
        <a:bodyPr/>
        <a:lstStyle/>
        <a:p>
          <a:endParaRPr lang="en-US"/>
        </a:p>
      </dgm:t>
    </dgm:pt>
    <dgm:pt modelId="{FC59F03D-8D1B-41F6-98A4-08CDFEC89CAC}">
      <dgm:prSet custT="1"/>
      <dgm:spPr>
        <a:xfrm>
          <a:off x="3267502" y="1066794"/>
          <a:ext cx="1039486" cy="907366"/>
        </a:xfrm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Leave Global Climate Coalition</a:t>
          </a:r>
        </a:p>
        <a:p>
          <a:r>
            <a:rPr lang="en-US" sz="1400" b="1" dirty="0">
              <a:latin typeface="Calibri"/>
              <a:ea typeface="+mn-ea"/>
              <a:cs typeface="+mn-cs"/>
            </a:rPr>
            <a:t>2000</a:t>
          </a:r>
        </a:p>
      </dgm:t>
    </dgm:pt>
    <dgm:pt modelId="{D2885BEC-6EF5-4767-B409-B503BC3ED690}" type="sibTrans" cxnId="{3B8F0F2B-E010-481A-A987-0C692ABFB720}">
      <dgm:prSet/>
      <dgm:spPr/>
      <dgm:t>
        <a:bodyPr/>
        <a:lstStyle/>
        <a:p>
          <a:endParaRPr lang="en-US"/>
        </a:p>
      </dgm:t>
    </dgm:pt>
    <dgm:pt modelId="{BE5657A8-42EC-4D06-AACD-025298BFE7C8}" type="parTrans" cxnId="{3B8F0F2B-E010-481A-A987-0C692ABFB720}">
      <dgm:prSet/>
      <dgm:spPr/>
      <dgm:t>
        <a:bodyPr/>
        <a:lstStyle/>
        <a:p>
          <a:endParaRPr lang="en-US"/>
        </a:p>
      </dgm:t>
    </dgm:pt>
    <dgm:pt modelId="{9B6137D8-4E33-42F8-A755-BFD58587D8B6}">
      <dgm:prSet phldrT="[Text]" custT="1"/>
      <dgm:spPr>
        <a:xfrm>
          <a:off x="90899" y="2728094"/>
          <a:ext cx="1166400" cy="1821766"/>
        </a:xfrm>
      </dgm:spPr>
      <dgm:t>
        <a:bodyPr/>
        <a:lstStyle/>
        <a:p>
          <a:pPr algn="ctr"/>
          <a:r>
            <a:rPr lang="en-US" sz="1400" b="1" dirty="0">
              <a:latin typeface="Calibri"/>
              <a:ea typeface="+mn-ea"/>
              <a:cs typeface="+mn-cs"/>
            </a:rPr>
            <a:t>1989</a:t>
          </a:r>
        </a:p>
        <a:p>
          <a:pPr algn="ctr"/>
          <a:r>
            <a:rPr lang="en-US" sz="1400" dirty="0">
              <a:latin typeface="Calibri"/>
              <a:ea typeface="+mn-ea"/>
              <a:cs typeface="+mn-cs"/>
            </a:rPr>
            <a:t>Sign the Valdez Principles – CERES Principles</a:t>
          </a:r>
        </a:p>
      </dgm:t>
    </dgm:pt>
    <dgm:pt modelId="{A30F78F6-A25E-4957-906C-478727D063E8}" type="sibTrans" cxnId="{F3A9301E-A982-49D9-BC41-143FC15DCCF9}">
      <dgm:prSet/>
      <dgm:spPr/>
      <dgm:t>
        <a:bodyPr/>
        <a:lstStyle/>
        <a:p>
          <a:endParaRPr lang="en-US"/>
        </a:p>
      </dgm:t>
    </dgm:pt>
    <dgm:pt modelId="{D313AF40-6632-42D9-9673-A0044AD1BF1C}" type="parTrans" cxnId="{F3A9301E-A982-49D9-BC41-143FC15DCCF9}">
      <dgm:prSet/>
      <dgm:spPr/>
      <dgm:t>
        <a:bodyPr/>
        <a:lstStyle/>
        <a:p>
          <a:endParaRPr lang="en-US"/>
        </a:p>
      </dgm:t>
    </dgm:pt>
    <dgm:pt modelId="{010E69B5-9337-4B15-A796-C490B3A0E9BC}">
      <dgm:prSet phldrT="[Text]" custT="1"/>
      <dgm:spPr>
        <a:xfrm>
          <a:off x="948936" y="600444"/>
          <a:ext cx="1263130" cy="1289919"/>
        </a:xfrm>
      </dgm:spPr>
      <dgm:t>
        <a:bodyPr/>
        <a:lstStyle/>
        <a:p>
          <a:r>
            <a:rPr lang="en-US" sz="1400" dirty="0">
              <a:latin typeface="Calibri"/>
              <a:ea typeface="+mn-ea"/>
              <a:cs typeface="+mn-cs"/>
            </a:rPr>
            <a:t>Utility companies to increase efficiency </a:t>
          </a:r>
        </a:p>
        <a:p>
          <a:r>
            <a:rPr lang="en-US" sz="1400" b="1" dirty="0">
              <a:latin typeface="Calibri"/>
              <a:ea typeface="+mn-ea"/>
              <a:cs typeface="+mn-cs"/>
            </a:rPr>
            <a:t>1993</a:t>
          </a:r>
        </a:p>
      </dgm:t>
    </dgm:pt>
    <dgm:pt modelId="{FE2E1483-5FDB-4635-80E0-D6F325D254A4}" type="sibTrans" cxnId="{20290148-00E0-41E0-9C88-0E58E81E7DA9}">
      <dgm:prSet/>
      <dgm:spPr/>
      <dgm:t>
        <a:bodyPr/>
        <a:lstStyle/>
        <a:p>
          <a:endParaRPr lang="en-US"/>
        </a:p>
      </dgm:t>
    </dgm:pt>
    <dgm:pt modelId="{F87B7FA7-2B5A-427D-9231-FEDF2BC992BF}" type="parTrans" cxnId="{20290148-00E0-41E0-9C88-0E58E81E7DA9}">
      <dgm:prSet/>
      <dgm:spPr/>
      <dgm:t>
        <a:bodyPr/>
        <a:lstStyle/>
        <a:p>
          <a:endParaRPr lang="en-US"/>
        </a:p>
      </dgm:t>
    </dgm:pt>
    <dgm:pt modelId="{B131C16F-38A2-4268-AEE2-523BC278A4A8}">
      <dgm:prSet custT="1"/>
      <dgm:spPr>
        <a:xfrm>
          <a:off x="3578763" y="838194"/>
          <a:ext cx="807076" cy="1239456"/>
        </a:xfrm>
      </dgm:spPr>
      <dgm:t>
        <a:bodyPr/>
        <a:lstStyle/>
        <a:p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C55EB4-D0D5-47AF-92BA-CEEFA7EF191D}" type="sibTrans" cxnId="{A0461176-8CBD-4021-8CB3-18331DBCC9D5}">
      <dgm:prSet/>
      <dgm:spPr/>
      <dgm:t>
        <a:bodyPr/>
        <a:lstStyle/>
        <a:p>
          <a:endParaRPr lang="en-US"/>
        </a:p>
      </dgm:t>
    </dgm:pt>
    <dgm:pt modelId="{16EB25A1-0291-437A-85EF-F4846B6FB651}" type="parTrans" cxnId="{A0461176-8CBD-4021-8CB3-18331DBCC9D5}">
      <dgm:prSet/>
      <dgm:spPr/>
      <dgm:t>
        <a:bodyPr/>
        <a:lstStyle/>
        <a:p>
          <a:endParaRPr lang="en-US"/>
        </a:p>
      </dgm:t>
    </dgm:pt>
    <dgm:pt modelId="{C7302D7C-72C0-49C7-9876-9997C73015D0}">
      <dgm:prSet phldrT="[Text]" custT="1"/>
      <dgm:spPr>
        <a:xfrm>
          <a:off x="4343398" y="2770505"/>
          <a:ext cx="938570" cy="1378639"/>
        </a:xfrm>
      </dgm:spPr>
      <dgm:t>
        <a:bodyPr/>
        <a:lstStyle/>
        <a:p>
          <a:endParaRPr lang="en-US" sz="1400" dirty="0">
            <a:latin typeface="Calibri"/>
            <a:ea typeface="+mn-ea"/>
            <a:cs typeface="+mn-cs"/>
          </a:endParaRPr>
        </a:p>
        <a:p>
          <a:r>
            <a:rPr lang="en-US" sz="1400" b="1" dirty="0">
              <a:latin typeface="Calibri"/>
              <a:ea typeface="+mn-ea"/>
              <a:cs typeface="+mn-cs"/>
            </a:rPr>
            <a:t>2005</a:t>
          </a:r>
        </a:p>
        <a:p>
          <a:r>
            <a:rPr lang="en-US" sz="1400" dirty="0">
              <a:latin typeface="Calibri"/>
              <a:ea typeface="+mn-ea"/>
              <a:cs typeface="+mn-cs"/>
            </a:rPr>
            <a:t>Ford reports on climate risk</a:t>
          </a:r>
        </a:p>
      </dgm:t>
    </dgm:pt>
    <dgm:pt modelId="{69542628-F8B6-4DFD-9DB3-FD49180F3D72}" type="sibTrans" cxnId="{373178BF-8F8D-4891-B0CE-A739DDE43B37}">
      <dgm:prSet/>
      <dgm:spPr/>
      <dgm:t>
        <a:bodyPr/>
        <a:lstStyle/>
        <a:p>
          <a:endParaRPr lang="en-US"/>
        </a:p>
      </dgm:t>
    </dgm:pt>
    <dgm:pt modelId="{3BFA205C-92E4-4049-A07C-367F8FD4A415}" type="parTrans" cxnId="{373178BF-8F8D-4891-B0CE-A739DDE43B37}">
      <dgm:prSet/>
      <dgm:spPr/>
      <dgm:t>
        <a:bodyPr/>
        <a:lstStyle/>
        <a:p>
          <a:endParaRPr lang="en-US"/>
        </a:p>
      </dgm:t>
    </dgm:pt>
    <dgm:pt modelId="{C5D938C1-B5A4-40FA-896C-F22CA557B191}">
      <dgm:prSet phldrT="[Text]" custT="1"/>
      <dgm:spPr>
        <a:xfrm>
          <a:off x="5334000" y="228595"/>
          <a:ext cx="1041168" cy="1821766"/>
        </a:xfrm>
      </dgm:spPr>
      <dgm:t>
        <a:bodyPr/>
        <a:lstStyle/>
        <a:p>
          <a:r>
            <a:rPr lang="en-US" sz="1300" b="0" dirty="0">
              <a:latin typeface="Calibri"/>
              <a:ea typeface="+mn-ea"/>
              <a:cs typeface="+mn-cs"/>
            </a:rPr>
            <a:t>Science-Based  Goals and the Road to Paris</a:t>
          </a:r>
        </a:p>
        <a:p>
          <a:r>
            <a:rPr lang="en-US" sz="1400" b="1" dirty="0">
              <a:latin typeface="Calibri"/>
              <a:ea typeface="+mn-ea"/>
              <a:cs typeface="+mn-cs"/>
            </a:rPr>
            <a:t>2015</a:t>
          </a:r>
          <a:endParaRPr lang="en-US" sz="1300" b="1" dirty="0">
            <a:latin typeface="Calibri"/>
            <a:ea typeface="+mn-ea"/>
            <a:cs typeface="+mn-cs"/>
          </a:endParaRPr>
        </a:p>
      </dgm:t>
    </dgm:pt>
    <dgm:pt modelId="{8F92A3DA-9AB9-4B64-8A42-442F6BC50CE3}" type="parTrans" cxnId="{5155FE33-5852-44EF-821D-5E0ADF65EAEC}">
      <dgm:prSet/>
      <dgm:spPr/>
      <dgm:t>
        <a:bodyPr/>
        <a:lstStyle/>
        <a:p>
          <a:endParaRPr lang="en-US"/>
        </a:p>
      </dgm:t>
    </dgm:pt>
    <dgm:pt modelId="{A712ECF4-5734-4BB9-9CDC-4C843D773EF6}" type="sibTrans" cxnId="{5155FE33-5852-44EF-821D-5E0ADF65EAEC}">
      <dgm:prSet/>
      <dgm:spPr/>
      <dgm:t>
        <a:bodyPr/>
        <a:lstStyle/>
        <a:p>
          <a:endParaRPr lang="en-US"/>
        </a:p>
      </dgm:t>
    </dgm:pt>
    <dgm:pt modelId="{476E7476-CE24-4032-B940-AF99ECD1D7BD}" type="pres">
      <dgm:prSet presAssocID="{57E59021-2327-4273-976C-30F830A88F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10694-A3A4-4C3A-A0EA-711100FB0881}" type="pres">
      <dgm:prSet presAssocID="{57E59021-2327-4273-976C-30F830A88F54}" presName="arrow" presStyleLbl="bgShp" presStyleIdx="0" presStyleCnt="1" custLinFactNeighborX="181" custLinFactNeighborY="434"/>
      <dgm:spPr>
        <a:xfrm>
          <a:off x="0" y="1374230"/>
          <a:ext cx="8381999" cy="1821766"/>
        </a:xfrm>
        <a:prstGeom prst="notchedRightArrow">
          <a:avLst/>
        </a:prstGeom>
      </dgm:spPr>
    </dgm:pt>
    <dgm:pt modelId="{A4B8AF38-194C-40F0-86CF-6E102132E91A}" type="pres">
      <dgm:prSet presAssocID="{57E59021-2327-4273-976C-30F830A88F54}" presName="points" presStyleCnt="0"/>
      <dgm:spPr/>
    </dgm:pt>
    <dgm:pt modelId="{6BADB65D-5E06-488F-BE2E-8AC7AB776803}" type="pres">
      <dgm:prSet presAssocID="{010E69B5-9337-4B15-A796-C490B3A0E9BC}" presName="compositeA" presStyleCnt="0"/>
      <dgm:spPr/>
    </dgm:pt>
    <dgm:pt modelId="{28DF7C99-5D20-438B-9A14-A2A09D34AC8B}" type="pres">
      <dgm:prSet presAssocID="{010E69B5-9337-4B15-A796-C490B3A0E9BC}" presName="textA" presStyleLbl="revTx" presStyleIdx="0" presStyleCnt="8" custScaleX="208777" custScaleY="70806" custLinFactX="72188" custLinFactNeighborX="100000" custLinFactNeighborY="2566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0E45D27-C1E8-4547-AB20-D1D26F14FBD3}" type="pres">
      <dgm:prSet presAssocID="{010E69B5-9337-4B15-A796-C490B3A0E9BC}" presName="circleA" presStyleLbl="node1" presStyleIdx="0" presStyleCnt="8" custLinFactNeighborX="28236" custLinFactNeighborY="30932"/>
      <dgm:spPr>
        <a:xfrm>
          <a:off x="533401" y="2057402"/>
          <a:ext cx="455441" cy="455441"/>
        </a:xfrm>
        <a:prstGeom prst="ellipse">
          <a:avLst/>
        </a:prstGeom>
      </dgm:spPr>
    </dgm:pt>
    <dgm:pt modelId="{B1ACEB51-C18E-4951-A7D0-7CEF27EF2BB0}" type="pres">
      <dgm:prSet presAssocID="{010E69B5-9337-4B15-A796-C490B3A0E9BC}" presName="spaceA" presStyleCnt="0"/>
      <dgm:spPr/>
    </dgm:pt>
    <dgm:pt modelId="{DB2B74E7-3791-4FBC-B7C9-B3A7C950AE1F}" type="pres">
      <dgm:prSet presAssocID="{FE2E1483-5FDB-4635-80E0-D6F325D254A4}" presName="space" presStyleCnt="0"/>
      <dgm:spPr/>
    </dgm:pt>
    <dgm:pt modelId="{2B220475-F8A1-4908-90F8-57ACF2D42D8D}" type="pres">
      <dgm:prSet presAssocID="{9B6137D8-4E33-42F8-A755-BFD58587D8B6}" presName="compositeB" presStyleCnt="0"/>
      <dgm:spPr/>
    </dgm:pt>
    <dgm:pt modelId="{00147229-6FA5-471B-A74E-0E40FB21234F}" type="pres">
      <dgm:prSet presAssocID="{9B6137D8-4E33-42F8-A755-BFD58587D8B6}" presName="textB" presStyleLbl="revTx" presStyleIdx="1" presStyleCnt="8" custScaleX="192789" custLinFactX="-98911" custLinFactNeighborX="-100000" custLinFactNeighborY="-2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6D965BA-C551-422B-A6D5-9728DD4A51B6}" type="pres">
      <dgm:prSet presAssocID="{9B6137D8-4E33-42F8-A755-BFD58587D8B6}" presName="circleB" presStyleLbl="node1" presStyleIdx="1" presStyleCnt="8" custLinFactNeighborX="-44357" custLinFactNeighborY="1738"/>
      <dgm:spPr>
        <a:xfrm>
          <a:off x="1447798" y="2057402"/>
          <a:ext cx="455441" cy="455441"/>
        </a:xfrm>
        <a:prstGeom prst="ellipse">
          <a:avLst/>
        </a:prstGeom>
      </dgm:spPr>
    </dgm:pt>
    <dgm:pt modelId="{297E3439-BFAE-4F3C-B747-8CEEFF73566E}" type="pres">
      <dgm:prSet presAssocID="{9B6137D8-4E33-42F8-A755-BFD58587D8B6}" presName="spaceB" presStyleCnt="0"/>
      <dgm:spPr/>
    </dgm:pt>
    <dgm:pt modelId="{C6EB0FE7-513A-4D90-AD0F-13F465344666}" type="pres">
      <dgm:prSet presAssocID="{A30F78F6-A25E-4957-906C-478727D063E8}" presName="space" presStyleCnt="0"/>
      <dgm:spPr/>
    </dgm:pt>
    <dgm:pt modelId="{FB69877F-C3AB-408F-8F38-C8A79FA84DC0}" type="pres">
      <dgm:prSet presAssocID="{FC59F03D-8D1B-41F6-98A4-08CDFEC89CAC}" presName="compositeA" presStyleCnt="0"/>
      <dgm:spPr/>
    </dgm:pt>
    <dgm:pt modelId="{C391891F-027D-4ED0-9DA9-01CB68A1538A}" type="pres">
      <dgm:prSet presAssocID="{FC59F03D-8D1B-41F6-98A4-08CDFEC89CAC}" presName="textA" presStyleLbl="revTx" presStyleIdx="2" presStyleCnt="8" custScaleX="171812" custScaleY="49807" custLinFactX="28345" custLinFactNeighborX="100000" custLinFactNeighborY="421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9CD37AA-119E-4E0A-8A28-AD4A4D4DEC79}" type="pres">
      <dgm:prSet presAssocID="{FC59F03D-8D1B-41F6-98A4-08CDFEC89CAC}" presName="circleA" presStyleLbl="node1" presStyleIdx="2" presStyleCnt="8" custLinFactNeighborX="-60740" custLinFactNeighborY="51930"/>
      <dgm:spPr>
        <a:xfrm>
          <a:off x="2506378" y="2057397"/>
          <a:ext cx="455441" cy="455441"/>
        </a:xfrm>
        <a:prstGeom prst="ellipse">
          <a:avLst/>
        </a:prstGeom>
      </dgm:spPr>
    </dgm:pt>
    <dgm:pt modelId="{BEF5F2EC-C83F-415E-9118-981B01DBD6E1}" type="pres">
      <dgm:prSet presAssocID="{FC59F03D-8D1B-41F6-98A4-08CDFEC89CAC}" presName="spaceA" presStyleCnt="0"/>
      <dgm:spPr/>
    </dgm:pt>
    <dgm:pt modelId="{1FB3076A-79D5-4E25-A296-D151AD48B2BD}" type="pres">
      <dgm:prSet presAssocID="{D2885BEC-6EF5-4767-B409-B503BC3ED690}" presName="space" presStyleCnt="0"/>
      <dgm:spPr/>
    </dgm:pt>
    <dgm:pt modelId="{E267DC18-B2ED-4131-B8D4-49ACF27218B9}" type="pres">
      <dgm:prSet presAssocID="{B131C16F-38A2-4268-AEE2-523BC278A4A8}" presName="compositeB" presStyleCnt="0"/>
      <dgm:spPr/>
    </dgm:pt>
    <dgm:pt modelId="{8EC6670E-919C-4F6D-965D-8DBD8A683E0C}" type="pres">
      <dgm:prSet presAssocID="{B131C16F-38A2-4268-AEE2-523BC278A4A8}" presName="textB" presStyleLbl="revTx" presStyleIdx="3" presStyleCnt="8" custScaleX="133398" custScaleY="68036" custLinFactY="-27963" custLinFactNeighborX="2981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BFDCAD6-8B82-4B4E-92AF-6F87EBBD94EC}" type="pres">
      <dgm:prSet presAssocID="{B131C16F-38A2-4268-AEE2-523BC278A4A8}" presName="circleB" presStyleLbl="node1" presStyleIdx="3" presStyleCnt="8" custLinFactNeighborX="-35003" custLinFactNeighborY="-29691"/>
      <dgm:spPr>
        <a:xfrm>
          <a:off x="3577127" y="2059838"/>
          <a:ext cx="455441" cy="455441"/>
        </a:xfrm>
        <a:prstGeom prst="ellipse">
          <a:avLst/>
        </a:prstGeom>
      </dgm:spPr>
    </dgm:pt>
    <dgm:pt modelId="{5F667271-A3C9-41B4-B82B-307550400E39}" type="pres">
      <dgm:prSet presAssocID="{B131C16F-38A2-4268-AEE2-523BC278A4A8}" presName="spaceB" presStyleCnt="0"/>
      <dgm:spPr/>
    </dgm:pt>
    <dgm:pt modelId="{1B3BE297-DF0A-43B2-B413-DA0951B706C4}" type="pres">
      <dgm:prSet presAssocID="{FDC55EB4-D0D5-47AF-92BA-CEEFA7EF191D}" presName="space" presStyleCnt="0"/>
      <dgm:spPr/>
    </dgm:pt>
    <dgm:pt modelId="{1A3AC91E-00E3-439E-A114-771354D8700A}" type="pres">
      <dgm:prSet presAssocID="{C7302D7C-72C0-49C7-9876-9997C73015D0}" presName="compositeA" presStyleCnt="0"/>
      <dgm:spPr/>
    </dgm:pt>
    <dgm:pt modelId="{4A1E851F-A1D8-4517-A0CA-FCA977D05278}" type="pres">
      <dgm:prSet presAssocID="{C7302D7C-72C0-49C7-9876-9997C73015D0}" presName="textA" presStyleLbl="revTx" presStyleIdx="4" presStyleCnt="8" custScaleX="155132" custScaleY="75676" custLinFactY="45997" custLinFactNeighborX="-9034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172C714-E7F5-4561-A625-8520430496DE}" type="pres">
      <dgm:prSet presAssocID="{C7302D7C-72C0-49C7-9876-9997C73015D0}" presName="circleA" presStyleLbl="node1" presStyleIdx="4" presStyleCnt="8" custLinFactNeighborX="-14044" custLinFactNeighborY="26597"/>
      <dgm:spPr>
        <a:xfrm>
          <a:off x="4575658" y="2059838"/>
          <a:ext cx="455441" cy="455441"/>
        </a:xfrm>
        <a:prstGeom prst="ellipse">
          <a:avLst/>
        </a:prstGeom>
      </dgm:spPr>
    </dgm:pt>
    <dgm:pt modelId="{9E512B3F-F9A4-441E-8C1D-73C23BAD138A}" type="pres">
      <dgm:prSet presAssocID="{C7302D7C-72C0-49C7-9876-9997C73015D0}" presName="spaceA" presStyleCnt="0"/>
      <dgm:spPr/>
    </dgm:pt>
    <dgm:pt modelId="{B0FC9BDD-BB5A-4501-875B-4549DF028924}" type="pres">
      <dgm:prSet presAssocID="{69542628-F8B6-4DFD-9DB3-FD49180F3D72}" presName="space" presStyleCnt="0"/>
      <dgm:spPr/>
    </dgm:pt>
    <dgm:pt modelId="{07116A00-18A2-4185-8BE5-B97D067DCEC2}" type="pres">
      <dgm:prSet presAssocID="{F526DB55-8A9E-4EAC-B363-442D9D7F1B7B}" presName="compositeB" presStyleCnt="0"/>
      <dgm:spPr/>
    </dgm:pt>
    <dgm:pt modelId="{A312348C-EE36-4FDF-B6A5-3EF0DA6A2DFC}" type="pres">
      <dgm:prSet presAssocID="{F526DB55-8A9E-4EAC-B363-442D9D7F1B7B}" presName="textB" presStyleLbl="revTx" presStyleIdx="5" presStyleCnt="8" custScaleX="172090" custLinFactY="-18147" custLinFactNeighborX="8130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193FEF-FD9F-476B-913D-F582D406ACEE}" type="pres">
      <dgm:prSet presAssocID="{F526DB55-8A9E-4EAC-B363-442D9D7F1B7B}" presName="circleB" presStyleLbl="node1" presStyleIdx="5" presStyleCnt="8" custLinFactNeighborX="14945" custLinFactNeighborY="-6160"/>
      <dgm:spPr>
        <a:xfrm>
          <a:off x="5727806" y="2021431"/>
          <a:ext cx="455441" cy="455441"/>
        </a:xfrm>
        <a:prstGeom prst="ellipse">
          <a:avLst/>
        </a:prstGeom>
      </dgm:spPr>
    </dgm:pt>
    <dgm:pt modelId="{F9E6E730-6562-4B5B-A068-AD616DE0521E}" type="pres">
      <dgm:prSet presAssocID="{F526DB55-8A9E-4EAC-B363-442D9D7F1B7B}" presName="spaceB" presStyleCnt="0"/>
      <dgm:spPr/>
    </dgm:pt>
    <dgm:pt modelId="{1D10DD03-0AE5-4CA9-BD07-BAB21DBCB2E5}" type="pres">
      <dgm:prSet presAssocID="{2C950E34-C454-454E-A7E3-FC8C8E47126D}" presName="space" presStyleCnt="0"/>
      <dgm:spPr/>
    </dgm:pt>
    <dgm:pt modelId="{3F9B62D3-D39A-4C49-A959-7EBF8705F1F2}" type="pres">
      <dgm:prSet presAssocID="{8C760342-12B8-4026-9FDB-D2A97AE777C6}" presName="compositeA" presStyleCnt="0"/>
      <dgm:spPr/>
    </dgm:pt>
    <dgm:pt modelId="{07BB80DF-FF96-4492-B148-FBEFF8F7BB04}" type="pres">
      <dgm:prSet presAssocID="{8C760342-12B8-4026-9FDB-D2A97AE777C6}" presName="textA" presStyleLbl="revTx" presStyleIdx="6" presStyleCnt="8" custScaleX="182565" custScaleY="60129" custLinFactY="67425" custLinFactNeighborX="5751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515A2D5-7D91-40D9-84D3-DBBE10393A50}" type="pres">
      <dgm:prSet presAssocID="{8C760342-12B8-4026-9FDB-D2A97AE777C6}" presName="circleA" presStyleLbl="node1" presStyleIdx="6" presStyleCnt="8" custLinFactNeighborX="808" custLinFactNeighborY="34915"/>
      <dgm:spPr>
        <a:xfrm>
          <a:off x="6766528" y="2026915"/>
          <a:ext cx="455441" cy="455441"/>
        </a:xfrm>
        <a:prstGeom prst="ellipse">
          <a:avLst/>
        </a:prstGeom>
      </dgm:spPr>
    </dgm:pt>
    <dgm:pt modelId="{812B099A-A690-4124-8532-24B854A2C324}" type="pres">
      <dgm:prSet presAssocID="{8C760342-12B8-4026-9FDB-D2A97AE777C6}" presName="spaceA" presStyleCnt="0"/>
      <dgm:spPr/>
    </dgm:pt>
    <dgm:pt modelId="{CB6802E3-3A5B-43EF-B5F5-FC3E8AB68C04}" type="pres">
      <dgm:prSet presAssocID="{208EF2D6-E1CD-4205-925D-C236C8E1CE75}" presName="space" presStyleCnt="0"/>
      <dgm:spPr/>
    </dgm:pt>
    <dgm:pt modelId="{C266142E-A7BB-4FB7-9E10-C9DEFAE6D4AB}" type="pres">
      <dgm:prSet presAssocID="{C5D938C1-B5A4-40FA-896C-F22CA557B191}" presName="compositeB" presStyleCnt="0"/>
      <dgm:spPr/>
    </dgm:pt>
    <dgm:pt modelId="{E61AA776-1D70-4C84-9119-180BE0C44A21}" type="pres">
      <dgm:prSet presAssocID="{C5D938C1-B5A4-40FA-896C-F22CA557B191}" presName="textB" presStyleLbl="revTx" presStyleIdx="7" presStyleCnt="8" custScaleX="172090" custLinFactY="-19412" custLinFactNeighborX="57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08145DC-FE78-4DC0-9618-57D451DD0BAC}" type="pres">
      <dgm:prSet presAssocID="{C5D938C1-B5A4-40FA-896C-F22CA557B191}" presName="circleB" presStyleLbl="node1" presStyleIdx="7" presStyleCnt="8"/>
      <dgm:spPr/>
    </dgm:pt>
    <dgm:pt modelId="{9AEAE2F6-8F9F-4A38-BE61-EA2E41CBD7F0}" type="pres">
      <dgm:prSet presAssocID="{C5D938C1-B5A4-40FA-896C-F22CA557B191}" presName="spaceB" presStyleCnt="0"/>
      <dgm:spPr/>
    </dgm:pt>
  </dgm:ptLst>
  <dgm:cxnLst>
    <dgm:cxn modelId="{70EA6719-4893-4361-8538-D0F6EE36FA7E}" type="presOf" srcId="{9B6137D8-4E33-42F8-A755-BFD58587D8B6}" destId="{00147229-6FA5-471B-A74E-0E40FB21234F}" srcOrd="0" destOrd="0" presId="urn:microsoft.com/office/officeart/2005/8/layout/hProcess11"/>
    <dgm:cxn modelId="{F3A9301E-A982-49D9-BC41-143FC15DCCF9}" srcId="{57E59021-2327-4273-976C-30F830A88F54}" destId="{9B6137D8-4E33-42F8-A755-BFD58587D8B6}" srcOrd="1" destOrd="0" parTransId="{D313AF40-6632-42D9-9673-A0044AD1BF1C}" sibTransId="{A30F78F6-A25E-4957-906C-478727D063E8}"/>
    <dgm:cxn modelId="{E8EFE305-EB88-4D09-A476-CB31D2CB6755}" type="presOf" srcId="{C5D938C1-B5A4-40FA-896C-F22CA557B191}" destId="{E61AA776-1D70-4C84-9119-180BE0C44A21}" srcOrd="0" destOrd="0" presId="urn:microsoft.com/office/officeart/2005/8/layout/hProcess11"/>
    <dgm:cxn modelId="{140798F8-9888-46AC-84AB-BB626DA83113}" type="presOf" srcId="{B131C16F-38A2-4268-AEE2-523BC278A4A8}" destId="{8EC6670E-919C-4F6D-965D-8DBD8A683E0C}" srcOrd="0" destOrd="0" presId="urn:microsoft.com/office/officeart/2005/8/layout/hProcess11"/>
    <dgm:cxn modelId="{6715F1E7-2D4D-489F-ADC8-FF5D0568D2D3}" type="presOf" srcId="{FC59F03D-8D1B-41F6-98A4-08CDFEC89CAC}" destId="{C391891F-027D-4ED0-9DA9-01CB68A1538A}" srcOrd="0" destOrd="0" presId="urn:microsoft.com/office/officeart/2005/8/layout/hProcess11"/>
    <dgm:cxn modelId="{15457136-1338-463A-A733-03034F257360}" srcId="{57E59021-2327-4273-976C-30F830A88F54}" destId="{8C760342-12B8-4026-9FDB-D2A97AE777C6}" srcOrd="6" destOrd="0" parTransId="{DA704680-A1FF-467B-96D1-FC91F563903B}" sibTransId="{208EF2D6-E1CD-4205-925D-C236C8E1CE75}"/>
    <dgm:cxn modelId="{5155FE33-5852-44EF-821D-5E0ADF65EAEC}" srcId="{57E59021-2327-4273-976C-30F830A88F54}" destId="{C5D938C1-B5A4-40FA-896C-F22CA557B191}" srcOrd="7" destOrd="0" parTransId="{8F92A3DA-9AB9-4B64-8A42-442F6BC50CE3}" sibTransId="{A712ECF4-5734-4BB9-9CDC-4C843D773EF6}"/>
    <dgm:cxn modelId="{373178BF-8F8D-4891-B0CE-A739DDE43B37}" srcId="{57E59021-2327-4273-976C-30F830A88F54}" destId="{C7302D7C-72C0-49C7-9876-9997C73015D0}" srcOrd="4" destOrd="0" parTransId="{3BFA205C-92E4-4049-A07C-367F8FD4A415}" sibTransId="{69542628-F8B6-4DFD-9DB3-FD49180F3D72}"/>
    <dgm:cxn modelId="{20290148-00E0-41E0-9C88-0E58E81E7DA9}" srcId="{57E59021-2327-4273-976C-30F830A88F54}" destId="{010E69B5-9337-4B15-A796-C490B3A0E9BC}" srcOrd="0" destOrd="0" parTransId="{F87B7FA7-2B5A-427D-9231-FEDF2BC992BF}" sibTransId="{FE2E1483-5FDB-4635-80E0-D6F325D254A4}"/>
    <dgm:cxn modelId="{26F9431A-4862-4732-8108-F60B3FDC62F8}" type="presOf" srcId="{F526DB55-8A9E-4EAC-B363-442D9D7F1B7B}" destId="{A312348C-EE36-4FDF-B6A5-3EF0DA6A2DFC}" srcOrd="0" destOrd="0" presId="urn:microsoft.com/office/officeart/2005/8/layout/hProcess11"/>
    <dgm:cxn modelId="{A0461176-8CBD-4021-8CB3-18331DBCC9D5}" srcId="{57E59021-2327-4273-976C-30F830A88F54}" destId="{B131C16F-38A2-4268-AEE2-523BC278A4A8}" srcOrd="3" destOrd="0" parTransId="{16EB25A1-0291-437A-85EF-F4846B6FB651}" sibTransId="{FDC55EB4-D0D5-47AF-92BA-CEEFA7EF191D}"/>
    <dgm:cxn modelId="{2C9304E7-C7B9-4248-A143-2E7F11486610}" type="presOf" srcId="{C7302D7C-72C0-49C7-9876-9997C73015D0}" destId="{4A1E851F-A1D8-4517-A0CA-FCA977D05278}" srcOrd="0" destOrd="0" presId="urn:microsoft.com/office/officeart/2005/8/layout/hProcess11"/>
    <dgm:cxn modelId="{B3471ACF-4EC1-41DD-B505-C618DAD16CD1}" type="presOf" srcId="{010E69B5-9337-4B15-A796-C490B3A0E9BC}" destId="{28DF7C99-5D20-438B-9A14-A2A09D34AC8B}" srcOrd="0" destOrd="0" presId="urn:microsoft.com/office/officeart/2005/8/layout/hProcess11"/>
    <dgm:cxn modelId="{736E4FF6-FC3D-4E8E-9F43-D6E06205D197}" type="presOf" srcId="{8C760342-12B8-4026-9FDB-D2A97AE777C6}" destId="{07BB80DF-FF96-4492-B148-FBEFF8F7BB04}" srcOrd="0" destOrd="0" presId="urn:microsoft.com/office/officeart/2005/8/layout/hProcess11"/>
    <dgm:cxn modelId="{3B8F0F2B-E010-481A-A987-0C692ABFB720}" srcId="{57E59021-2327-4273-976C-30F830A88F54}" destId="{FC59F03D-8D1B-41F6-98A4-08CDFEC89CAC}" srcOrd="2" destOrd="0" parTransId="{BE5657A8-42EC-4D06-AACD-025298BFE7C8}" sibTransId="{D2885BEC-6EF5-4767-B409-B503BC3ED690}"/>
    <dgm:cxn modelId="{63D5E51B-3869-42C3-8E1D-E0D6F34A91AF}" srcId="{57E59021-2327-4273-976C-30F830A88F54}" destId="{F526DB55-8A9E-4EAC-B363-442D9D7F1B7B}" srcOrd="5" destOrd="0" parTransId="{D2CDB192-3C6E-4FEC-AF2F-1913562D6195}" sibTransId="{2C950E34-C454-454E-A7E3-FC8C8E47126D}"/>
    <dgm:cxn modelId="{0C5ABF32-9E9A-4DD9-984B-BFC76862D9F8}" type="presOf" srcId="{57E59021-2327-4273-976C-30F830A88F54}" destId="{476E7476-CE24-4032-B940-AF99ECD1D7BD}" srcOrd="0" destOrd="0" presId="urn:microsoft.com/office/officeart/2005/8/layout/hProcess11"/>
    <dgm:cxn modelId="{3BBC6867-2F8D-4FD3-BB12-B007DF1F4B99}" type="presParOf" srcId="{476E7476-CE24-4032-B940-AF99ECD1D7BD}" destId="{CB410694-A3A4-4C3A-A0EA-711100FB0881}" srcOrd="0" destOrd="0" presId="urn:microsoft.com/office/officeart/2005/8/layout/hProcess11"/>
    <dgm:cxn modelId="{53C46191-FCD2-4F77-B3B2-D8E5249E94C3}" type="presParOf" srcId="{476E7476-CE24-4032-B940-AF99ECD1D7BD}" destId="{A4B8AF38-194C-40F0-86CF-6E102132E91A}" srcOrd="1" destOrd="0" presId="urn:microsoft.com/office/officeart/2005/8/layout/hProcess11"/>
    <dgm:cxn modelId="{5EDEFE63-C707-416F-A451-F51D3D6BEE95}" type="presParOf" srcId="{A4B8AF38-194C-40F0-86CF-6E102132E91A}" destId="{6BADB65D-5E06-488F-BE2E-8AC7AB776803}" srcOrd="0" destOrd="0" presId="urn:microsoft.com/office/officeart/2005/8/layout/hProcess11"/>
    <dgm:cxn modelId="{C0D98D4B-66EC-4A84-B30A-7185095C5C0A}" type="presParOf" srcId="{6BADB65D-5E06-488F-BE2E-8AC7AB776803}" destId="{28DF7C99-5D20-438B-9A14-A2A09D34AC8B}" srcOrd="0" destOrd="0" presId="urn:microsoft.com/office/officeart/2005/8/layout/hProcess11"/>
    <dgm:cxn modelId="{F1DF5411-8E1F-4A53-A975-7CD42DFBFF12}" type="presParOf" srcId="{6BADB65D-5E06-488F-BE2E-8AC7AB776803}" destId="{20E45D27-C1E8-4547-AB20-D1D26F14FBD3}" srcOrd="1" destOrd="0" presId="urn:microsoft.com/office/officeart/2005/8/layout/hProcess11"/>
    <dgm:cxn modelId="{BE9B104A-6BA7-46A4-8BE7-CD6DA0543A5D}" type="presParOf" srcId="{6BADB65D-5E06-488F-BE2E-8AC7AB776803}" destId="{B1ACEB51-C18E-4951-A7D0-7CEF27EF2BB0}" srcOrd="2" destOrd="0" presId="urn:microsoft.com/office/officeart/2005/8/layout/hProcess11"/>
    <dgm:cxn modelId="{713441F7-2D3C-4898-BA1A-429337F96E4C}" type="presParOf" srcId="{A4B8AF38-194C-40F0-86CF-6E102132E91A}" destId="{DB2B74E7-3791-4FBC-B7C9-B3A7C950AE1F}" srcOrd="1" destOrd="0" presId="urn:microsoft.com/office/officeart/2005/8/layout/hProcess11"/>
    <dgm:cxn modelId="{B06262C5-E82D-4A5D-AC3C-08330E1752F8}" type="presParOf" srcId="{A4B8AF38-194C-40F0-86CF-6E102132E91A}" destId="{2B220475-F8A1-4908-90F8-57ACF2D42D8D}" srcOrd="2" destOrd="0" presId="urn:microsoft.com/office/officeart/2005/8/layout/hProcess11"/>
    <dgm:cxn modelId="{0F8CD126-90FF-4085-BAAA-44491F00732D}" type="presParOf" srcId="{2B220475-F8A1-4908-90F8-57ACF2D42D8D}" destId="{00147229-6FA5-471B-A74E-0E40FB21234F}" srcOrd="0" destOrd="0" presId="urn:microsoft.com/office/officeart/2005/8/layout/hProcess11"/>
    <dgm:cxn modelId="{A78CF062-9720-4480-8004-4EF1E599B98D}" type="presParOf" srcId="{2B220475-F8A1-4908-90F8-57ACF2D42D8D}" destId="{C6D965BA-C551-422B-A6D5-9728DD4A51B6}" srcOrd="1" destOrd="0" presId="urn:microsoft.com/office/officeart/2005/8/layout/hProcess11"/>
    <dgm:cxn modelId="{795CF49D-02C4-4FF4-A242-E1A01947FC07}" type="presParOf" srcId="{2B220475-F8A1-4908-90F8-57ACF2D42D8D}" destId="{297E3439-BFAE-4F3C-B747-8CEEFF73566E}" srcOrd="2" destOrd="0" presId="urn:microsoft.com/office/officeart/2005/8/layout/hProcess11"/>
    <dgm:cxn modelId="{208590C3-74E3-466D-993C-6BE7AEA4BC19}" type="presParOf" srcId="{A4B8AF38-194C-40F0-86CF-6E102132E91A}" destId="{C6EB0FE7-513A-4D90-AD0F-13F465344666}" srcOrd="3" destOrd="0" presId="urn:microsoft.com/office/officeart/2005/8/layout/hProcess11"/>
    <dgm:cxn modelId="{8289BFCA-5ABB-4851-88D0-10F648D85A28}" type="presParOf" srcId="{A4B8AF38-194C-40F0-86CF-6E102132E91A}" destId="{FB69877F-C3AB-408F-8F38-C8A79FA84DC0}" srcOrd="4" destOrd="0" presId="urn:microsoft.com/office/officeart/2005/8/layout/hProcess11"/>
    <dgm:cxn modelId="{111AF144-1427-4B94-AC21-989D1B1586FA}" type="presParOf" srcId="{FB69877F-C3AB-408F-8F38-C8A79FA84DC0}" destId="{C391891F-027D-4ED0-9DA9-01CB68A1538A}" srcOrd="0" destOrd="0" presId="urn:microsoft.com/office/officeart/2005/8/layout/hProcess11"/>
    <dgm:cxn modelId="{CA0E85C7-3346-4450-B350-D8293FA03506}" type="presParOf" srcId="{FB69877F-C3AB-408F-8F38-C8A79FA84DC0}" destId="{F9CD37AA-119E-4E0A-8A28-AD4A4D4DEC79}" srcOrd="1" destOrd="0" presId="urn:microsoft.com/office/officeart/2005/8/layout/hProcess11"/>
    <dgm:cxn modelId="{05DE6590-E149-4C92-A454-CA6C157FB780}" type="presParOf" srcId="{FB69877F-C3AB-408F-8F38-C8A79FA84DC0}" destId="{BEF5F2EC-C83F-415E-9118-981B01DBD6E1}" srcOrd="2" destOrd="0" presId="urn:microsoft.com/office/officeart/2005/8/layout/hProcess11"/>
    <dgm:cxn modelId="{3BF9720C-00B8-47D7-9203-5399B946F1B9}" type="presParOf" srcId="{A4B8AF38-194C-40F0-86CF-6E102132E91A}" destId="{1FB3076A-79D5-4E25-A296-D151AD48B2BD}" srcOrd="5" destOrd="0" presId="urn:microsoft.com/office/officeart/2005/8/layout/hProcess11"/>
    <dgm:cxn modelId="{71417691-CC2D-4C1F-A8A5-7683BB0076C6}" type="presParOf" srcId="{A4B8AF38-194C-40F0-86CF-6E102132E91A}" destId="{E267DC18-B2ED-4131-B8D4-49ACF27218B9}" srcOrd="6" destOrd="0" presId="urn:microsoft.com/office/officeart/2005/8/layout/hProcess11"/>
    <dgm:cxn modelId="{F66C6C19-8D0F-4C31-BB04-23E9FB774B8B}" type="presParOf" srcId="{E267DC18-B2ED-4131-B8D4-49ACF27218B9}" destId="{8EC6670E-919C-4F6D-965D-8DBD8A683E0C}" srcOrd="0" destOrd="0" presId="urn:microsoft.com/office/officeart/2005/8/layout/hProcess11"/>
    <dgm:cxn modelId="{1A649C10-D5C2-405A-A051-0495614014E1}" type="presParOf" srcId="{E267DC18-B2ED-4131-B8D4-49ACF27218B9}" destId="{3BFDCAD6-8B82-4B4E-92AF-6F87EBBD94EC}" srcOrd="1" destOrd="0" presId="urn:microsoft.com/office/officeart/2005/8/layout/hProcess11"/>
    <dgm:cxn modelId="{C0CF0D0E-1B64-4518-9756-F7D38EE87F82}" type="presParOf" srcId="{E267DC18-B2ED-4131-B8D4-49ACF27218B9}" destId="{5F667271-A3C9-41B4-B82B-307550400E39}" srcOrd="2" destOrd="0" presId="urn:microsoft.com/office/officeart/2005/8/layout/hProcess11"/>
    <dgm:cxn modelId="{F9E35634-36DB-4748-BB17-F0514B5B44AA}" type="presParOf" srcId="{A4B8AF38-194C-40F0-86CF-6E102132E91A}" destId="{1B3BE297-DF0A-43B2-B413-DA0951B706C4}" srcOrd="7" destOrd="0" presId="urn:microsoft.com/office/officeart/2005/8/layout/hProcess11"/>
    <dgm:cxn modelId="{6A62D5DA-1666-4CF2-8544-A68D38550E72}" type="presParOf" srcId="{A4B8AF38-194C-40F0-86CF-6E102132E91A}" destId="{1A3AC91E-00E3-439E-A114-771354D8700A}" srcOrd="8" destOrd="0" presId="urn:microsoft.com/office/officeart/2005/8/layout/hProcess11"/>
    <dgm:cxn modelId="{4ED069AF-5165-4959-85E4-C38E72EC1989}" type="presParOf" srcId="{1A3AC91E-00E3-439E-A114-771354D8700A}" destId="{4A1E851F-A1D8-4517-A0CA-FCA977D05278}" srcOrd="0" destOrd="0" presId="urn:microsoft.com/office/officeart/2005/8/layout/hProcess11"/>
    <dgm:cxn modelId="{D51379DF-31EC-4FB2-A966-98C0CB457E6C}" type="presParOf" srcId="{1A3AC91E-00E3-439E-A114-771354D8700A}" destId="{3172C714-E7F5-4561-A625-8520430496DE}" srcOrd="1" destOrd="0" presId="urn:microsoft.com/office/officeart/2005/8/layout/hProcess11"/>
    <dgm:cxn modelId="{808E96E4-BD56-4768-AB97-08ADDA42F6EB}" type="presParOf" srcId="{1A3AC91E-00E3-439E-A114-771354D8700A}" destId="{9E512B3F-F9A4-441E-8C1D-73C23BAD138A}" srcOrd="2" destOrd="0" presId="urn:microsoft.com/office/officeart/2005/8/layout/hProcess11"/>
    <dgm:cxn modelId="{B027146A-37D7-4419-A6FD-4A9C510C19CA}" type="presParOf" srcId="{A4B8AF38-194C-40F0-86CF-6E102132E91A}" destId="{B0FC9BDD-BB5A-4501-875B-4549DF028924}" srcOrd="9" destOrd="0" presId="urn:microsoft.com/office/officeart/2005/8/layout/hProcess11"/>
    <dgm:cxn modelId="{D08978C4-04F0-47B3-BCB2-EA1EE3026675}" type="presParOf" srcId="{A4B8AF38-194C-40F0-86CF-6E102132E91A}" destId="{07116A00-18A2-4185-8BE5-B97D067DCEC2}" srcOrd="10" destOrd="0" presId="urn:microsoft.com/office/officeart/2005/8/layout/hProcess11"/>
    <dgm:cxn modelId="{FA814F2B-99F2-4DB7-A29F-F76ADC34D4A6}" type="presParOf" srcId="{07116A00-18A2-4185-8BE5-B97D067DCEC2}" destId="{A312348C-EE36-4FDF-B6A5-3EF0DA6A2DFC}" srcOrd="0" destOrd="0" presId="urn:microsoft.com/office/officeart/2005/8/layout/hProcess11"/>
    <dgm:cxn modelId="{217B276D-77C4-497E-B705-CABA77EE62A6}" type="presParOf" srcId="{07116A00-18A2-4185-8BE5-B97D067DCEC2}" destId="{DC193FEF-FD9F-476B-913D-F582D406ACEE}" srcOrd="1" destOrd="0" presId="urn:microsoft.com/office/officeart/2005/8/layout/hProcess11"/>
    <dgm:cxn modelId="{280F86DA-CC6B-4F60-B414-7CAAD7019EA5}" type="presParOf" srcId="{07116A00-18A2-4185-8BE5-B97D067DCEC2}" destId="{F9E6E730-6562-4B5B-A068-AD616DE0521E}" srcOrd="2" destOrd="0" presId="urn:microsoft.com/office/officeart/2005/8/layout/hProcess11"/>
    <dgm:cxn modelId="{451606BA-9BC8-45AE-BD90-6FBC8274C4E2}" type="presParOf" srcId="{A4B8AF38-194C-40F0-86CF-6E102132E91A}" destId="{1D10DD03-0AE5-4CA9-BD07-BAB21DBCB2E5}" srcOrd="11" destOrd="0" presId="urn:microsoft.com/office/officeart/2005/8/layout/hProcess11"/>
    <dgm:cxn modelId="{2A126369-8A3B-4F0A-9719-A2016AF4514A}" type="presParOf" srcId="{A4B8AF38-194C-40F0-86CF-6E102132E91A}" destId="{3F9B62D3-D39A-4C49-A959-7EBF8705F1F2}" srcOrd="12" destOrd="0" presId="urn:microsoft.com/office/officeart/2005/8/layout/hProcess11"/>
    <dgm:cxn modelId="{B51F77E1-C646-4EC3-BFCB-9AEAA9308E6C}" type="presParOf" srcId="{3F9B62D3-D39A-4C49-A959-7EBF8705F1F2}" destId="{07BB80DF-FF96-4492-B148-FBEFF8F7BB04}" srcOrd="0" destOrd="0" presId="urn:microsoft.com/office/officeart/2005/8/layout/hProcess11"/>
    <dgm:cxn modelId="{9213DE75-B64E-42E6-B8E2-1400B4C6E531}" type="presParOf" srcId="{3F9B62D3-D39A-4C49-A959-7EBF8705F1F2}" destId="{5515A2D5-7D91-40D9-84D3-DBBE10393A50}" srcOrd="1" destOrd="0" presId="urn:microsoft.com/office/officeart/2005/8/layout/hProcess11"/>
    <dgm:cxn modelId="{893D08CF-B46E-4432-8A80-D41588FF3B77}" type="presParOf" srcId="{3F9B62D3-D39A-4C49-A959-7EBF8705F1F2}" destId="{812B099A-A690-4124-8532-24B854A2C324}" srcOrd="2" destOrd="0" presId="urn:microsoft.com/office/officeart/2005/8/layout/hProcess11"/>
    <dgm:cxn modelId="{634BB658-F703-4D6D-A1D0-692BB49338CA}" type="presParOf" srcId="{A4B8AF38-194C-40F0-86CF-6E102132E91A}" destId="{CB6802E3-3A5B-43EF-B5F5-FC3E8AB68C04}" srcOrd="13" destOrd="0" presId="urn:microsoft.com/office/officeart/2005/8/layout/hProcess11"/>
    <dgm:cxn modelId="{86465693-254E-4DE6-BAA6-BA19BD1094C6}" type="presParOf" srcId="{A4B8AF38-194C-40F0-86CF-6E102132E91A}" destId="{C266142E-A7BB-4FB7-9E10-C9DEFAE6D4AB}" srcOrd="14" destOrd="0" presId="urn:microsoft.com/office/officeart/2005/8/layout/hProcess11"/>
    <dgm:cxn modelId="{F11C12CA-146B-4BD7-A3BB-4E8A1376C404}" type="presParOf" srcId="{C266142E-A7BB-4FB7-9E10-C9DEFAE6D4AB}" destId="{E61AA776-1D70-4C84-9119-180BE0C44A21}" srcOrd="0" destOrd="0" presId="urn:microsoft.com/office/officeart/2005/8/layout/hProcess11"/>
    <dgm:cxn modelId="{5EF38A68-7A25-4BC3-9BA4-52D9EE6467A9}" type="presParOf" srcId="{C266142E-A7BB-4FB7-9E10-C9DEFAE6D4AB}" destId="{908145DC-FE78-4DC0-9618-57D451DD0BAC}" srcOrd="1" destOrd="0" presId="urn:microsoft.com/office/officeart/2005/8/layout/hProcess11"/>
    <dgm:cxn modelId="{3FA3A627-FD7A-4AF5-B079-383527F956E0}" type="presParOf" srcId="{C266142E-A7BB-4FB7-9E10-C9DEFAE6D4AB}" destId="{9AEAE2F6-8F9F-4A38-BE61-EA2E41CBD7F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10694-A3A4-4C3A-A0EA-711100FB0881}">
      <dsp:nvSpPr>
        <dsp:cNvPr id="0" name=""/>
        <dsp:cNvSpPr/>
      </dsp:nvSpPr>
      <dsp:spPr>
        <a:xfrm>
          <a:off x="0" y="1374230"/>
          <a:ext cx="9578456" cy="1821766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F7C99-5D20-438B-9A14-A2A09D34AC8B}">
      <dsp:nvSpPr>
        <dsp:cNvPr id="0" name=""/>
        <dsp:cNvSpPr/>
      </dsp:nvSpPr>
      <dsp:spPr>
        <a:xfrm>
          <a:off x="1045037" y="600444"/>
          <a:ext cx="1263277" cy="128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/>
              <a:ea typeface="+mn-ea"/>
              <a:cs typeface="+mn-cs"/>
            </a:rPr>
            <a:t>Utility companies to increase efficiency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1993</a:t>
          </a:r>
        </a:p>
      </dsp:txBody>
      <dsp:txXfrm>
        <a:off x="1045037" y="600444"/>
        <a:ext cx="1263277" cy="1289919"/>
      </dsp:txXfrm>
    </dsp:sp>
    <dsp:sp modelId="{20E45D27-C1E8-4547-AB20-D1D26F14FBD3}">
      <dsp:nvSpPr>
        <dsp:cNvPr id="0" name=""/>
        <dsp:cNvSpPr/>
      </dsp:nvSpPr>
      <dsp:spPr>
        <a:xfrm>
          <a:off x="535670" y="2057402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47229-6FA5-471B-A74E-0E40FB21234F}">
      <dsp:nvSpPr>
        <dsp:cNvPr id="0" name=""/>
        <dsp:cNvSpPr/>
      </dsp:nvSpPr>
      <dsp:spPr>
        <a:xfrm>
          <a:off x="93106" y="2728094"/>
          <a:ext cx="1166536" cy="182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1989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/>
              <a:ea typeface="+mn-ea"/>
              <a:cs typeface="+mn-cs"/>
            </a:rPr>
            <a:t>Sign the Valdez Principles – CERES Principles</a:t>
          </a:r>
        </a:p>
      </dsp:txBody>
      <dsp:txXfrm>
        <a:off x="93106" y="2728094"/>
        <a:ext cx="1166536" cy="1821766"/>
      </dsp:txXfrm>
    </dsp:sp>
    <dsp:sp modelId="{C6D965BA-C551-422B-A6D5-9728DD4A51B6}">
      <dsp:nvSpPr>
        <dsp:cNvPr id="0" name=""/>
        <dsp:cNvSpPr/>
      </dsp:nvSpPr>
      <dsp:spPr>
        <a:xfrm>
          <a:off x="1450212" y="2057402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891F-027D-4ED0-9DA9-01CB68A1538A}">
      <dsp:nvSpPr>
        <dsp:cNvPr id="0" name=""/>
        <dsp:cNvSpPr/>
      </dsp:nvSpPr>
      <dsp:spPr>
        <a:xfrm>
          <a:off x="3270071" y="996455"/>
          <a:ext cx="1039607" cy="90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/>
              <a:ea typeface="+mn-ea"/>
              <a:cs typeface="+mn-cs"/>
            </a:rPr>
            <a:t>Leave Global Climate Coalition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2000</a:t>
          </a:r>
        </a:p>
      </dsp:txBody>
      <dsp:txXfrm>
        <a:off x="3270071" y="996455"/>
        <a:ext cx="1039607" cy="907366"/>
      </dsp:txXfrm>
    </dsp:sp>
    <dsp:sp modelId="{F9CD37AA-119E-4E0A-8A28-AD4A4D4DEC79}">
      <dsp:nvSpPr>
        <dsp:cNvPr id="0" name=""/>
        <dsp:cNvSpPr/>
      </dsp:nvSpPr>
      <dsp:spPr>
        <a:xfrm>
          <a:off x="2508924" y="2057397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6670E-919C-4F6D-965D-8DBD8A683E0C}">
      <dsp:nvSpPr>
        <dsp:cNvPr id="0" name=""/>
        <dsp:cNvSpPr/>
      </dsp:nvSpPr>
      <dsp:spPr>
        <a:xfrm>
          <a:off x="3581375" y="838194"/>
          <a:ext cx="807170" cy="123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81375" y="838194"/>
        <a:ext cx="807170" cy="1239456"/>
      </dsp:txXfrm>
    </dsp:sp>
    <dsp:sp modelId="{3BFDCAD6-8B82-4B4E-92AF-6F87EBBD94EC}">
      <dsp:nvSpPr>
        <dsp:cNvPr id="0" name=""/>
        <dsp:cNvSpPr/>
      </dsp:nvSpPr>
      <dsp:spPr>
        <a:xfrm>
          <a:off x="3579784" y="2059838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E851F-A1D8-4517-A0CA-FCA977D05278}">
      <dsp:nvSpPr>
        <dsp:cNvPr id="0" name=""/>
        <dsp:cNvSpPr/>
      </dsp:nvSpPr>
      <dsp:spPr>
        <a:xfrm>
          <a:off x="4346099" y="2770505"/>
          <a:ext cx="938679" cy="1378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libri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2005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/>
              <a:ea typeface="+mn-ea"/>
              <a:cs typeface="+mn-cs"/>
            </a:rPr>
            <a:t>Ford reports on climate risk</a:t>
          </a:r>
        </a:p>
      </dsp:txBody>
      <dsp:txXfrm>
        <a:off x="4346099" y="2770505"/>
        <a:ext cx="938679" cy="1378639"/>
      </dsp:txXfrm>
    </dsp:sp>
    <dsp:sp modelId="{3172C714-E7F5-4561-A625-8520430496DE}">
      <dsp:nvSpPr>
        <dsp:cNvPr id="0" name=""/>
        <dsp:cNvSpPr/>
      </dsp:nvSpPr>
      <dsp:spPr>
        <a:xfrm>
          <a:off x="4578419" y="2059838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2348C-EE36-4FDF-B6A5-3EF0DA6A2DFC}">
      <dsp:nvSpPr>
        <dsp:cNvPr id="0" name=""/>
        <dsp:cNvSpPr/>
      </dsp:nvSpPr>
      <dsp:spPr>
        <a:xfrm>
          <a:off x="5418889" y="580287"/>
          <a:ext cx="1041289" cy="182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latin typeface="Calibri"/>
              <a:ea typeface="+mn-ea"/>
              <a:cs typeface="+mn-cs"/>
            </a:rPr>
            <a:t>Goals</a:t>
          </a:r>
          <a:r>
            <a:rPr lang="en-US" sz="1300" kern="1200" dirty="0">
              <a:latin typeface="Calibri"/>
              <a:ea typeface="+mn-ea"/>
              <a:cs typeface="+mn-cs"/>
            </a:rPr>
            <a:t> to reduce emissions in operations </a:t>
          </a:r>
          <a:r>
            <a:rPr lang="en-US" sz="1300" u="sng" kern="1200" dirty="0">
              <a:latin typeface="Calibri"/>
              <a:ea typeface="+mn-ea"/>
              <a:cs typeface="+mn-cs"/>
            </a:rPr>
            <a:t>and</a:t>
          </a:r>
          <a:r>
            <a:rPr lang="en-US" sz="1300" u="none" kern="1200" dirty="0">
              <a:latin typeface="Calibri"/>
              <a:ea typeface="+mn-ea"/>
              <a:cs typeface="+mn-cs"/>
            </a:rPr>
            <a:t> product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>
              <a:latin typeface="Calibri"/>
              <a:ea typeface="+mn-ea"/>
              <a:cs typeface="+mn-cs"/>
            </a:rPr>
            <a:t>2007</a:t>
          </a:r>
          <a:endParaRPr lang="en-US" sz="1400" b="1" kern="1200" dirty="0">
            <a:latin typeface="Calibri"/>
            <a:ea typeface="+mn-ea"/>
            <a:cs typeface="+mn-cs"/>
          </a:endParaRPr>
        </a:p>
      </dsp:txBody>
      <dsp:txXfrm>
        <a:off x="5418889" y="580287"/>
        <a:ext cx="1041289" cy="1821766"/>
      </dsp:txXfrm>
    </dsp:sp>
    <dsp:sp modelId="{DC193FEF-FD9F-476B-913D-F582D406ACEE}">
      <dsp:nvSpPr>
        <dsp:cNvPr id="0" name=""/>
        <dsp:cNvSpPr/>
      </dsp:nvSpPr>
      <dsp:spPr>
        <a:xfrm>
          <a:off x="5730686" y="2021431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B80DF-FF96-4492-B148-FBEFF8F7BB04}">
      <dsp:nvSpPr>
        <dsp:cNvPr id="0" name=""/>
        <dsp:cNvSpPr/>
      </dsp:nvSpPr>
      <dsp:spPr>
        <a:xfrm>
          <a:off x="6476038" y="3231680"/>
          <a:ext cx="1104672" cy="1095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2013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Calibri"/>
              <a:ea typeface="+mn-ea"/>
              <a:cs typeface="+mn-cs"/>
            </a:rPr>
            <a:t>Raising the Bar Initiative – 150 Proposals Filed</a:t>
          </a:r>
        </a:p>
      </dsp:txBody>
      <dsp:txXfrm>
        <a:off x="6476038" y="3231680"/>
        <a:ext cx="1104672" cy="1095409"/>
      </dsp:txXfrm>
    </dsp:sp>
    <dsp:sp modelId="{5515A2D5-7D91-40D9-84D3-DBBE10393A50}">
      <dsp:nvSpPr>
        <dsp:cNvPr id="0" name=""/>
        <dsp:cNvSpPr/>
      </dsp:nvSpPr>
      <dsp:spPr>
        <a:xfrm>
          <a:off x="6769535" y="2026915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AA776-1D70-4C84-9119-180BE0C44A21}">
      <dsp:nvSpPr>
        <dsp:cNvPr id="0" name=""/>
        <dsp:cNvSpPr/>
      </dsp:nvSpPr>
      <dsp:spPr>
        <a:xfrm>
          <a:off x="7576511" y="557241"/>
          <a:ext cx="1041289" cy="1821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>
              <a:latin typeface="Calibri"/>
              <a:ea typeface="+mn-ea"/>
              <a:cs typeface="+mn-cs"/>
            </a:rPr>
            <a:t>Science-Based  Goals and the Road to Paris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Calibri"/>
              <a:ea typeface="+mn-ea"/>
              <a:cs typeface="+mn-cs"/>
            </a:rPr>
            <a:t>2015</a:t>
          </a:r>
          <a:endParaRPr lang="en-US" sz="1300" b="1" kern="1200" dirty="0">
            <a:latin typeface="Calibri"/>
            <a:ea typeface="+mn-ea"/>
            <a:cs typeface="+mn-cs"/>
          </a:endParaRPr>
        </a:p>
      </dsp:txBody>
      <dsp:txXfrm>
        <a:off x="7576511" y="557241"/>
        <a:ext cx="1041289" cy="1821766"/>
      </dsp:txXfrm>
    </dsp:sp>
    <dsp:sp modelId="{908145DC-FE78-4DC0-9618-57D451DD0BAC}">
      <dsp:nvSpPr>
        <dsp:cNvPr id="0" name=""/>
        <dsp:cNvSpPr/>
      </dsp:nvSpPr>
      <dsp:spPr>
        <a:xfrm>
          <a:off x="7869091" y="2049486"/>
          <a:ext cx="455441" cy="455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AF342-F4BA-4B36-857B-0F223BE82E19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6919B-CB17-41C8-A53B-A30F10A7B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F198-A145-4CEC-9AE5-076F795138C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8BD0-E4C4-47D0-8604-F0A231D01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B8BD0-E4C4-47D0-8604-F0A231D01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B8BD0-E4C4-47D0-8604-F0A231D01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6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5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9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444299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100" y="6407949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3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3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D65C12-A979-4FA6-9721-BA9265B6FC26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100" y="6407949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9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039D6B-4B6C-4BFA-BA50-C20486139508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99" y="4598619"/>
            <a:ext cx="3577903" cy="2385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Shareholder Advocacy and Climate Change – Evolution of the “Asks”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50193317"/>
              </p:ext>
            </p:extLst>
          </p:nvPr>
        </p:nvGraphicFramePr>
        <p:xfrm>
          <a:off x="1310186" y="1355851"/>
          <a:ext cx="9578457" cy="455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7279" y="4078932"/>
            <a:ext cx="10668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1997</a:t>
            </a:r>
            <a:r>
              <a:rPr lang="en-US" sz="1400" dirty="0">
                <a:latin typeface="Calibri" panose="020F0502020204030204" pitchFamily="34" charset="0"/>
              </a:rPr>
              <a:t> Reporting and Disclosure of Climate Risks</a:t>
            </a:r>
          </a:p>
        </p:txBody>
      </p:sp>
    </p:spTree>
    <p:extLst>
      <p:ext uri="{BB962C8B-B14F-4D97-AF65-F5344CB8AC3E}">
        <p14:creationId xmlns:p14="http://schemas.microsoft.com/office/powerpoint/2010/main" val="37837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Investing in Climate Solutions: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</a:rPr>
              <a:t>The Clean Trillion</a:t>
            </a:r>
          </a:p>
        </p:txBody>
      </p:sp>
      <p:pic>
        <p:nvPicPr>
          <p:cNvPr id="4098" name="Picture 2" descr="http://www.ceres.org/images/clean-trillion/clean-energy-investment-g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8492"/>
            <a:ext cx="6842737" cy="26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sets.fontsinuse.com/static/use-media-items/16/15728/full-800x494/528bfd41/citi-logo.jpeg?resolution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3" y="160338"/>
            <a:ext cx="2831839" cy="17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375" y="1648727"/>
            <a:ext cx="7318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</a:rPr>
              <a:t>The Clean Trillion represents both a major investment </a:t>
            </a:r>
            <a:r>
              <a:rPr lang="en-US" sz="2800" b="1" u="sng" dirty="0">
                <a:latin typeface="Cambria" panose="02040503050406030204" pitchFamily="18" charset="0"/>
              </a:rPr>
              <a:t>opportunity </a:t>
            </a:r>
            <a:r>
              <a:rPr lang="en-US" sz="2800" b="1" dirty="0">
                <a:latin typeface="Cambria" panose="02040503050406030204" pitchFamily="18" charset="0"/>
              </a:rPr>
              <a:t>and a daunting </a:t>
            </a:r>
            <a:r>
              <a:rPr lang="en-US" sz="2800" b="1" u="sng" dirty="0">
                <a:latin typeface="Cambria" panose="02040503050406030204" pitchFamily="18" charset="0"/>
              </a:rPr>
              <a:t>global challenge</a:t>
            </a:r>
            <a:r>
              <a:rPr lang="en-US" sz="2800" b="1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AutoShape 2" descr="Displaying 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isplaying image0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image00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86" y="4628232"/>
            <a:ext cx="4794254" cy="2160957"/>
          </a:xfrm>
          <a:prstGeom prst="rect">
            <a:avLst/>
          </a:prstGeom>
        </p:spPr>
      </p:pic>
      <p:pic>
        <p:nvPicPr>
          <p:cNvPr id="3074" name="Picture 2" descr="http://www.smh.com.au/content/dam/images/g/l/m/8/h/6/image.related.articleLeadwide.620x349.glm7lf.png/144996097947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/>
          <a:stretch/>
        </p:blipFill>
        <p:spPr bwMode="auto">
          <a:xfrm>
            <a:off x="8439878" y="2050025"/>
            <a:ext cx="3151464" cy="24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Climate Finance</a:t>
            </a:r>
            <a:br>
              <a:rPr lang="en-US" dirty="0">
                <a:latin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Default.Proxy\Pictures\188194_250313209090_764019_n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05" y="169808"/>
            <a:ext cx="2874580" cy="28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fault.Proxy\Pictures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95" y="4409910"/>
            <a:ext cx="1866571" cy="18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static1.squarespace.com/static/55baa45fe4b0acc41762b223/t/560c8178e4b0e1d81b1c75b5/1443896037653/?format=50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29" y="282792"/>
            <a:ext cx="2919546" cy="2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fault.Proxy\Pictures\150210-low-income-so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4" y="1746524"/>
            <a:ext cx="4247372" cy="256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efault.Proxy\Pictures\66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00" y="4310392"/>
            <a:ext cx="3926065" cy="239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163" y="4409910"/>
            <a:ext cx="388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Low-Income Housing with Solar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5095" y="3770040"/>
            <a:ext cx="246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Apple $1.5 Billion Green Bond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38387" y="3908539"/>
            <a:ext cx="264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Tesla Motors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4227" y="3079205"/>
            <a:ext cx="264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MTA Green Bond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8329" y="2647624"/>
            <a:ext cx="291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Distributed Renewables in Africa and India</a:t>
            </a:r>
          </a:p>
        </p:txBody>
      </p:sp>
    </p:spTree>
    <p:extLst>
      <p:ext uri="{BB962C8B-B14F-4D97-AF65-F5344CB8AC3E}">
        <p14:creationId xmlns:p14="http://schemas.microsoft.com/office/powerpoint/2010/main" val="169318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at Daly OP\AppData\Local\Microsoft\Windows\Temporary Internet Files\Content.Outlook\1JA1PVON\english_SDG_17goals_poster_all_languages_with_UN_emblem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94482"/>
            <a:ext cx="10672763" cy="529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9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1888.org/images/2013/04/20/10869/earth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5" y="1526151"/>
            <a:ext cx="33337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OPSCC Common Climate Finance Fund	</a:t>
            </a:r>
          </a:p>
        </p:txBody>
      </p:sp>
      <p:pic>
        <p:nvPicPr>
          <p:cNvPr id="1026" name="Picture 2" descr="https://d36ff89f97eddeaee95d-4a6d7498c2822f0d4f092500bd8afae4.ssl.cf1.rackcdn.com/Logos/client_id_105555_logo_1459880887.1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1107"/>
            <a:ext cx="3953459" cy="22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dominicans.org/wp-content/uploads/2016/01/800th-Final-Icon-Flame-On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44" y="1432623"/>
            <a:ext cx="2635061" cy="33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91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4566</TotalTime>
  <Words>120</Words>
  <Application>Microsoft Office PowerPoint</Application>
  <PresentationFormat>Custom</PresentationFormat>
  <Paragraphs>28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Shareholder Advocacy and Climate Change – Evolution of the “Asks” </vt:lpstr>
      <vt:lpstr>Investing in Climate Solutions: The Clean Trillion</vt:lpstr>
      <vt:lpstr>Climate Finance </vt:lpstr>
      <vt:lpstr>PowerPoint Presentation</vt:lpstr>
      <vt:lpstr>OPSCC Common Climate Finance Fund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Investing for Climate Solutions</dc:title>
  <dc:creator>Atid Kimelman</dc:creator>
  <cp:lastModifiedBy>Cassie</cp:lastModifiedBy>
  <cp:revision>147</cp:revision>
  <dcterms:created xsi:type="dcterms:W3CDTF">2014-11-27T15:12:17Z</dcterms:created>
  <dcterms:modified xsi:type="dcterms:W3CDTF">2016-10-25T12:26:34Z</dcterms:modified>
</cp:coreProperties>
</file>