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9" r:id="rId4"/>
    <p:sldId id="263" r:id="rId5"/>
    <p:sldId id="264" r:id="rId6"/>
    <p:sldId id="278" r:id="rId7"/>
    <p:sldId id="262" r:id="rId8"/>
    <p:sldId id="260" r:id="rId9"/>
    <p:sldId id="266" r:id="rId10"/>
    <p:sldId id="282" r:id="rId11"/>
    <p:sldId id="269" r:id="rId12"/>
    <p:sldId id="270" r:id="rId13"/>
    <p:sldId id="272" r:id="rId14"/>
    <p:sldId id="276" r:id="rId15"/>
    <p:sldId id="27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893" autoAdjust="0"/>
  </p:normalViewPr>
  <p:slideViewPr>
    <p:cSldViewPr snapToGrid="0">
      <p:cViewPr varScale="1">
        <p:scale>
          <a:sx n="86" d="100"/>
          <a:sy n="86" d="100"/>
        </p:scale>
        <p:origin x="-5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4612E-6435-4183-9624-A86E5451C355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7707F-D147-4435-8C63-66739A060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1E1A0-F360-4369-BCA5-73387B42D8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B4A-08EB-4F9A-BDA1-208E33C54C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B4A-08EB-4F9A-BDA1-208E33C54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E1650-977E-4ADA-B0FA-590475C9D1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04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98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3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EC43-8504-4BB8-9DE9-8DE11AA518E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FA53B08-958C-4B2E-9CCB-1AC34D1F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3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5942" y="641796"/>
            <a:ext cx="6161809" cy="20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Dominicans In The Promotion and Defense of Human Rights:</a:t>
            </a:r>
            <a:endParaRPr lang="en-US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Past, Present, Future</a:t>
            </a:r>
            <a:endParaRPr lang="en-US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Salamanca, Spain</a:t>
            </a:r>
            <a:endParaRPr lang="en-US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1-5 September 2016</a:t>
            </a:r>
            <a:endParaRPr lang="en-US" sz="22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6" y="4076008"/>
            <a:ext cx="664671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Dominican Presence At the</a:t>
            </a:r>
          </a:p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United Nations  -  New York</a:t>
            </a:r>
            <a:endParaRPr lang="en-US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200" b="1" i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Margaret Mayce, OP</a:t>
            </a:r>
            <a:endParaRPr lang="en-US" sz="22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505" y="412487"/>
            <a:ext cx="4572000" cy="2971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margaret\Downloads\IMG_1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31" y="3205544"/>
            <a:ext cx="4811150" cy="31605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Fs6ISWltNAVd0FFOJG-d4r4N0HMk3RBi4kxALnhKZLWJkBMKY4aeQUhde3LfrCqLyRgWayfCNmVpbgspf1sQcNx32U6PHZgXDzykoR1Ayk7nS948eDHTDCar800d62U7GXG85Uo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t="2717" r="17711" b="35737"/>
          <a:stretch/>
        </p:blipFill>
        <p:spPr bwMode="auto">
          <a:xfrm>
            <a:off x="810494" y="85034"/>
            <a:ext cx="1953491" cy="23426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155" y="2476827"/>
            <a:ext cx="325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Bernadette </a:t>
            </a:r>
            <a:r>
              <a:rPr lang="en-US" b="1" i="1" dirty="0" err="1" smtClean="0">
                <a:latin typeface="Cambria" panose="02040503050406030204" pitchFamily="18" charset="0"/>
              </a:rPr>
              <a:t>Mwita</a:t>
            </a:r>
            <a:r>
              <a:rPr lang="en-US" b="1" i="1" dirty="0" smtClean="0">
                <a:latin typeface="Cambria" panose="02040503050406030204" pitchFamily="18" charset="0"/>
              </a:rPr>
              <a:t> -Kenya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24" name="Picture 4" descr="https://lh3.googleusercontent.com/5Qiuefb-wicMkRtE5oX1CYqYvtjfbErI6GbCvrqK0aBBPrp_wAfY66FkeU0h3HymY_4Z_a4JpyLc44q_kBTWZSJoFs3RmbF75lcP20A49baJRdRm0o4Ppmf5EMMAsFjk_z7R_y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24" y="543183"/>
            <a:ext cx="1920240" cy="244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1761" y="157728"/>
            <a:ext cx="494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Julienne </a:t>
            </a:r>
            <a:r>
              <a:rPr lang="en-US" b="1" i="1" dirty="0" err="1" smtClean="0">
                <a:latin typeface="Cambria" panose="02040503050406030204" pitchFamily="18" charset="0"/>
              </a:rPr>
              <a:t>Nikiema</a:t>
            </a:r>
            <a:r>
              <a:rPr lang="en-US" b="1" i="1" dirty="0" smtClean="0">
                <a:latin typeface="Cambria" panose="02040503050406030204" pitchFamily="18" charset="0"/>
              </a:rPr>
              <a:t> – Ivory Coast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26" name="Picture 6" descr="https://lh5.googleusercontent.com/rkq3J9nNlux0zXSrjyxq2mmP30tCfhgJdEc1nmSgvvuYOJIF8P-i9_ysSUuxE-X3WR--OC7iXTE1ldakfJ4azFgmxVt65ebpHhINK3J2UdqkefVzaEZNTPhkdnBBvNxkMAyEo8C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50" y="110827"/>
            <a:ext cx="1880307" cy="236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1026" y="2405637"/>
            <a:ext cx="338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Elsie </a:t>
            </a:r>
            <a:r>
              <a:rPr lang="en-US" b="1" i="1" dirty="0" err="1" smtClean="0">
                <a:latin typeface="Cambria" panose="02040503050406030204" pitchFamily="18" charset="0"/>
              </a:rPr>
              <a:t>Bagaypo</a:t>
            </a:r>
            <a:r>
              <a:rPr lang="en-US" b="1" i="1" dirty="0" smtClean="0">
                <a:latin typeface="Cambria" panose="02040503050406030204" pitchFamily="18" charset="0"/>
              </a:rPr>
              <a:t> – East Timor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30" name="Picture 10" descr="https://lh5.googleusercontent.com/pRm9k_4Rs2aZhYuT6ZBg4-OGGD2N3eT2r0GFMGiqIQV1YQ6GXRJaZvqbGhdnMxh5DrRAVNwbu0kzpRgQQkOltA9vh5EqsJDyqvFDciAEs4e2UGkwqKwDaknT0GWK6snNyPfXnPG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3" y="543183"/>
            <a:ext cx="1803188" cy="2468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71264" y="157728"/>
            <a:ext cx="29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Cambria" panose="02040503050406030204" pitchFamily="18" charset="0"/>
              </a:rPr>
              <a:t>Anjanar</a:t>
            </a:r>
            <a:r>
              <a:rPr lang="en-US" b="1" i="1" dirty="0" smtClean="0">
                <a:latin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</a:rPr>
              <a:t>Parmar</a:t>
            </a:r>
            <a:r>
              <a:rPr lang="en-US" b="1" i="1" dirty="0" smtClean="0">
                <a:latin typeface="Cambria" panose="02040503050406030204" pitchFamily="18" charset="0"/>
              </a:rPr>
              <a:t> - India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32" name="Picture 12" descr="https://lh4.googleusercontent.com/2pINdY3PVkvfkAFWVTc_cJNsNE5YBveuN9I4B0Wp-Gg0bFPqxgEg_6f5eBJtYi6YK0N2ExwUCyCKvLQOEo0yxouvjMsBfH-_AQOVFjce_Zs6heLRZGhDESreZu37uAp9vqafWLu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7" y="2904421"/>
            <a:ext cx="1938008" cy="23426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0494" y="5247116"/>
            <a:ext cx="255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Ana Belen </a:t>
            </a:r>
            <a:r>
              <a:rPr lang="en-US" b="1" i="1" dirty="0" err="1" smtClean="0">
                <a:latin typeface="Cambria" panose="02040503050406030204" pitchFamily="18" charset="0"/>
              </a:rPr>
              <a:t>Verissimo</a:t>
            </a:r>
            <a:r>
              <a:rPr lang="en-US" b="1" i="1" dirty="0" smtClean="0">
                <a:latin typeface="Cambria" panose="02040503050406030204" pitchFamily="18" charset="0"/>
              </a:rPr>
              <a:t> –</a:t>
            </a:r>
          </a:p>
          <a:p>
            <a:r>
              <a:rPr lang="en-US" b="1" i="1" dirty="0" smtClean="0">
                <a:latin typeface="Cambria" panose="02040503050406030204" pitchFamily="18" charset="0"/>
              </a:rPr>
              <a:t>             Brazil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34" name="Picture 14" descr="https://lh6.googleusercontent.com/6dC0l824kJtMEDnRb-9Sv1Sbk59vRrQ1crCGMBb5G_dpmT-CHB179CxWjYUX-PpTagum79GMaltGXWMp8yi6k3WsXuStJvQy5LvfPTrmxriTFNyZ6okA_N4XeFfkMLpUxbsr5A0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94" y="4212177"/>
            <a:ext cx="1920240" cy="24317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0800000" flipV="1">
            <a:off x="2807800" y="3805162"/>
            <a:ext cx="333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Viviana </a:t>
            </a:r>
            <a:r>
              <a:rPr lang="en-US" b="1" i="1" dirty="0" err="1" smtClean="0">
                <a:latin typeface="Cambria" panose="02040503050406030204" pitchFamily="18" charset="0"/>
              </a:rPr>
              <a:t>Sisack</a:t>
            </a:r>
            <a:r>
              <a:rPr lang="en-US" b="1" i="1" dirty="0" smtClean="0">
                <a:latin typeface="Cambria" panose="02040503050406030204" pitchFamily="18" charset="0"/>
              </a:rPr>
              <a:t> – Argentina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36" name="Picture 16" descr="https://lh5.googleusercontent.com/nGNygkHlXF5noB6fhTIkDMnhie7L11uO7nZ3Xqwmm6xw95a69q-6kyUvt8-bLsYJRkWSiI6bGvLZP-rmJjUm_H4YT1cSsGTGMbyesnzCAh6L3eEYQOn_qcz6LFkpzvyZv1fK_bg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70" y="2848150"/>
            <a:ext cx="1880307" cy="236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9650" y="5258768"/>
            <a:ext cx="302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Else-Britt Nilsen - Norway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138" name="Picture 18" descr="https://lh3.googleusercontent.com/fB6PTocVOyGXFfN66ZbldDx2IHqhtQxs3uIp-NqnuqMlxdQNpIBX_PRJK8CfKbV3b1FPy_viYpI0F6LjeSQ81-saEOR51m9EdvxpPSzs2E1KK9Tg-f5RVYUtRKfVyO83N4cIHZ7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3" y="4159106"/>
            <a:ext cx="1880308" cy="23543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71264" y="3699803"/>
            <a:ext cx="32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Mary Alice Hannon - USA</a:t>
            </a:r>
            <a:endParaRPr lang="en-US" b="1" i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2916" y="3185652"/>
            <a:ext cx="320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       </a:t>
            </a:r>
            <a:r>
              <a:rPr lang="en-US" sz="3200" b="1" dirty="0" smtClean="0">
                <a:latin typeface="Cambria" panose="02040503050406030204" pitchFamily="18" charset="0"/>
              </a:rPr>
              <a:t>DSI  2016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hil0ELy76HAHNYBTj6QQ_idXqmAxHLjz14g1moJ2kAHO5UKQbmftRyMzoWyDXpVj8ZbGm_rKyi9qAZQPpfesNVUEOjeencD4G8tkluGzGariA6m6f1QV7kZmOziVPanTS-uUaOS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0" y="0"/>
            <a:ext cx="3274143" cy="36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140" y="384464"/>
            <a:ext cx="1126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             </a:t>
            </a:r>
            <a:r>
              <a:rPr lang="en-US" sz="2800" b="1" dirty="0" smtClean="0">
                <a:latin typeface="Cambria" panose="02040503050406030204" pitchFamily="18" charset="0"/>
              </a:rPr>
              <a:t>DSI  2015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06" y="1165124"/>
            <a:ext cx="3300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mbria" panose="02040503050406030204" pitchFamily="18" charset="0"/>
              </a:rPr>
              <a:t>Maureen O’Connell </a:t>
            </a:r>
            <a:r>
              <a:rPr lang="en-US" dirty="0" smtClean="0">
                <a:latin typeface="Cambria" panose="02040503050406030204" pitchFamily="18" charset="0"/>
              </a:rPr>
              <a:t>–</a:t>
            </a:r>
            <a:r>
              <a:rPr lang="en-US" b="1" i="1" dirty="0" smtClean="0">
                <a:latin typeface="Cambria" panose="02040503050406030204" pitchFamily="18" charset="0"/>
              </a:rPr>
              <a:t>Australia</a:t>
            </a:r>
          </a:p>
          <a:p>
            <a:endParaRPr lang="en-US" sz="1600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Marie Therese Clement – DSI</a:t>
            </a:r>
          </a:p>
          <a:p>
            <a:endParaRPr lang="en-US" sz="1600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Bernadine </a:t>
            </a:r>
            <a:r>
              <a:rPr lang="en-US" b="1" i="1" dirty="0" err="1" smtClean="0">
                <a:latin typeface="Cambria" panose="02040503050406030204" pitchFamily="18" charset="0"/>
              </a:rPr>
              <a:t>Karge</a:t>
            </a:r>
            <a:r>
              <a:rPr lang="en-US" b="1" i="1" dirty="0" smtClean="0">
                <a:latin typeface="Cambria" panose="02040503050406030204" pitchFamily="18" charset="0"/>
              </a:rPr>
              <a:t> – USA</a:t>
            </a:r>
          </a:p>
          <a:p>
            <a:endParaRPr lang="en-US" sz="1600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Pat Farrell  -  USA</a:t>
            </a:r>
          </a:p>
          <a:p>
            <a:endParaRPr lang="en-US" sz="1600" b="1" i="1" dirty="0">
              <a:latin typeface="Cambria" panose="02040503050406030204" pitchFamily="18" charset="0"/>
            </a:endParaRPr>
          </a:p>
          <a:p>
            <a:r>
              <a:rPr lang="en-US" b="1" i="1" dirty="0" err="1" smtClean="0">
                <a:latin typeface="Cambria" panose="02040503050406030204" pitchFamily="18" charset="0"/>
              </a:rPr>
              <a:t>Emmanuela</a:t>
            </a:r>
            <a:r>
              <a:rPr lang="en-US" b="1" i="1" dirty="0" smtClean="0">
                <a:latin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</a:rPr>
              <a:t>Okafur</a:t>
            </a:r>
            <a:r>
              <a:rPr lang="en-US" b="1" i="1" dirty="0" smtClean="0">
                <a:latin typeface="Cambria" panose="02040503050406030204" pitchFamily="18" charset="0"/>
              </a:rPr>
              <a:t> – Nigeria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Sandra Ede – Brazil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Celestina </a:t>
            </a:r>
            <a:r>
              <a:rPr lang="en-US" b="1" i="1" dirty="0" err="1" smtClean="0">
                <a:latin typeface="Cambria" panose="02040503050406030204" pitchFamily="18" charset="0"/>
              </a:rPr>
              <a:t>Veloso</a:t>
            </a:r>
            <a:r>
              <a:rPr lang="en-US" b="1" i="1" dirty="0" smtClean="0">
                <a:latin typeface="Cambria" panose="02040503050406030204" pitchFamily="18" charset="0"/>
              </a:rPr>
              <a:t> Freitas – DSI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err="1" smtClean="0">
                <a:latin typeface="Cambria" panose="02040503050406030204" pitchFamily="18" charset="0"/>
              </a:rPr>
              <a:t>Marjolein</a:t>
            </a:r>
            <a:r>
              <a:rPr lang="en-US" b="1" i="1" dirty="0" smtClean="0">
                <a:latin typeface="Cambria" panose="02040503050406030204" pitchFamily="18" charset="0"/>
              </a:rPr>
              <a:t> </a:t>
            </a:r>
            <a:r>
              <a:rPr lang="en-US" b="1" i="1" dirty="0" err="1" smtClean="0">
                <a:latin typeface="Cambria" panose="02040503050406030204" pitchFamily="18" charset="0"/>
              </a:rPr>
              <a:t>Brunein</a:t>
            </a:r>
            <a:r>
              <a:rPr lang="en-US" b="1" i="1" dirty="0" smtClean="0">
                <a:latin typeface="Cambria" panose="02040503050406030204" pitchFamily="18" charset="0"/>
              </a:rPr>
              <a:t> - Netherlands</a:t>
            </a:r>
            <a:endParaRPr lang="en-US" b="1" i="1" dirty="0">
              <a:latin typeface="Cambria" panose="02040503050406030204" pitchFamily="18" charset="0"/>
            </a:endParaRPr>
          </a:p>
        </p:txBody>
      </p:sp>
      <p:pic>
        <p:nvPicPr>
          <p:cNvPr id="5" name="Picture 4" descr="C:\Users\margaret\Pictures\CSW 2013\DSCN12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16" y="4312141"/>
            <a:ext cx="4288764" cy="25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8413" y="4287351"/>
            <a:ext cx="1327355" cy="12978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946490" y="147484"/>
            <a:ext cx="524551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DSI   2014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b="1" i="1" dirty="0">
                <a:latin typeface="Cambria" panose="02040503050406030204" pitchFamily="18" charset="0"/>
              </a:rPr>
              <a:t>Pilar Del Barrio – Spain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>
                <a:latin typeface="Cambria" panose="02040503050406030204" pitchFamily="18" charset="0"/>
              </a:rPr>
              <a:t>Anne Fitzgerald – </a:t>
            </a:r>
            <a:r>
              <a:rPr lang="en-US" b="1" i="1" dirty="0" smtClean="0">
                <a:latin typeface="Cambria" panose="02040503050406030204" pitchFamily="18" charset="0"/>
              </a:rPr>
              <a:t>USA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Alison </a:t>
            </a:r>
            <a:r>
              <a:rPr lang="en-US" b="1" i="1" dirty="0">
                <a:latin typeface="Cambria" panose="02040503050406030204" pitchFamily="18" charset="0"/>
              </a:rPr>
              <a:t>Munro – So. Africa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err="1">
                <a:latin typeface="Cambria" panose="02040503050406030204" pitchFamily="18" charset="0"/>
              </a:rPr>
              <a:t>Coronata</a:t>
            </a:r>
            <a:r>
              <a:rPr lang="en-US" b="1" i="1" dirty="0">
                <a:latin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</a:rPr>
              <a:t>Korie</a:t>
            </a:r>
            <a:r>
              <a:rPr lang="en-US" b="1" i="1" dirty="0">
                <a:latin typeface="Cambria" panose="02040503050406030204" pitchFamily="18" charset="0"/>
              </a:rPr>
              <a:t>  - </a:t>
            </a:r>
            <a:r>
              <a:rPr lang="en-US" b="1" i="1" dirty="0" smtClean="0">
                <a:latin typeface="Cambria" panose="02040503050406030204" pitchFamily="18" charset="0"/>
              </a:rPr>
              <a:t>Nigeria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smtClean="0">
                <a:latin typeface="Cambria" panose="02040503050406030204" pitchFamily="18" charset="0"/>
              </a:rPr>
              <a:t>Maria </a:t>
            </a:r>
            <a:r>
              <a:rPr lang="en-US" b="1" i="1" dirty="0">
                <a:latin typeface="Cambria" panose="02040503050406030204" pitchFamily="18" charset="0"/>
              </a:rPr>
              <a:t>Alejandra </a:t>
            </a:r>
            <a:r>
              <a:rPr lang="en-US" b="1" i="1" dirty="0" err="1">
                <a:latin typeface="Cambria" panose="02040503050406030204" pitchFamily="18" charset="0"/>
              </a:rPr>
              <a:t>Leguizamon</a:t>
            </a:r>
            <a:r>
              <a:rPr lang="en-US" b="1" i="1" dirty="0">
                <a:latin typeface="Cambria" panose="02040503050406030204" pitchFamily="18" charset="0"/>
              </a:rPr>
              <a:t> –</a:t>
            </a:r>
          </a:p>
          <a:p>
            <a:r>
              <a:rPr lang="en-US" b="1" i="1" dirty="0">
                <a:latin typeface="Cambria" panose="02040503050406030204" pitchFamily="18" charset="0"/>
              </a:rPr>
              <a:t>     Peru</a:t>
            </a:r>
          </a:p>
          <a:p>
            <a:endParaRPr lang="en-US" b="1" i="1" dirty="0">
              <a:latin typeface="Cambria" panose="02040503050406030204" pitchFamily="18" charset="0"/>
            </a:endParaRPr>
          </a:p>
          <a:p>
            <a:r>
              <a:rPr lang="en-US" b="1" i="1" dirty="0" err="1">
                <a:latin typeface="Cambria" panose="02040503050406030204" pitchFamily="18" charset="0"/>
              </a:rPr>
              <a:t>Cecille</a:t>
            </a:r>
            <a:r>
              <a:rPr lang="en-US" b="1" i="1" dirty="0">
                <a:latin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</a:rPr>
              <a:t>Espenilla</a:t>
            </a:r>
            <a:r>
              <a:rPr lang="en-US" b="1" i="1" dirty="0">
                <a:latin typeface="Cambria" panose="02040503050406030204" pitchFamily="18" charset="0"/>
              </a:rPr>
              <a:t> - Philippines</a:t>
            </a: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b="1" i="1" dirty="0" smtClean="0">
              <a:latin typeface="Cambria" panose="02040503050406030204" pitchFamily="18" charset="0"/>
            </a:endParaRPr>
          </a:p>
          <a:p>
            <a:endParaRPr lang="en-US" b="1" i="1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-attachment.googleusercontent.com/attachment/u/0/?saduie=AG9B_P-uFKtzU-frA0vTakosIHjU&amp;attid=0.3&amp;disp=emb&amp;view=att&amp;th=13e5caccce301441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s://mail-attachment.googleusercontent.com/attachment/u/0/?saduie=AG9B_P-uFKtzU-frA0vTakosIHjU&amp;attid=0.3&amp;disp=emb&amp;view=att&amp;th=13e5caccce301441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49" y="259596"/>
            <a:ext cx="2314413" cy="2304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677" y="3740258"/>
            <a:ext cx="2295471" cy="2304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1668" y="197603"/>
            <a:ext cx="2323024" cy="2304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5248" y="3383796"/>
            <a:ext cx="2438400" cy="2194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1092" y="3664058"/>
            <a:ext cx="2300637" cy="2304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37918" y="609832"/>
            <a:ext cx="4726983" cy="297180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3547" y="1"/>
            <a:ext cx="282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DSI  2013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47" y="2630128"/>
            <a:ext cx="339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mbria" panose="02040503050406030204" pitchFamily="18" charset="0"/>
              </a:rPr>
              <a:t>Cecille</a:t>
            </a:r>
            <a:r>
              <a:rPr lang="en-US" sz="2000" b="1" dirty="0" smtClean="0">
                <a:latin typeface="Cambria" panose="02040503050406030204" pitchFamily="18" charset="0"/>
              </a:rPr>
              <a:t> </a:t>
            </a:r>
            <a:r>
              <a:rPr lang="en-US" sz="2000" b="1" dirty="0" err="1" smtClean="0">
                <a:latin typeface="Cambria" panose="02040503050406030204" pitchFamily="18" charset="0"/>
              </a:rPr>
              <a:t>Espenilla</a:t>
            </a:r>
            <a:r>
              <a:rPr lang="en-US" sz="2000" b="1" dirty="0" smtClean="0">
                <a:latin typeface="Cambria" panose="02040503050406030204" pitchFamily="18" charset="0"/>
              </a:rPr>
              <a:t> -    Philippines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841" y="6075336"/>
            <a:ext cx="278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mbria" panose="02040503050406030204" pitchFamily="18" charset="0"/>
              </a:rPr>
              <a:t>Corinne Sanders - USA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093" y="5964060"/>
            <a:ext cx="365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mbria" panose="02040503050406030204" pitchFamily="18" charset="0"/>
              </a:rPr>
              <a:t>Paulina </a:t>
            </a:r>
            <a:r>
              <a:rPr lang="en-US" sz="2000" b="1" i="1" dirty="0" err="1" smtClean="0">
                <a:latin typeface="Cambria" panose="02040503050406030204" pitchFamily="18" charset="0"/>
              </a:rPr>
              <a:t>Chioma</a:t>
            </a:r>
            <a:r>
              <a:rPr lang="en-US" sz="2000" b="1" i="1" dirty="0" smtClean="0">
                <a:latin typeface="Cambria" panose="02040503050406030204" pitchFamily="18" charset="0"/>
              </a:rPr>
              <a:t> </a:t>
            </a:r>
            <a:r>
              <a:rPr lang="en-US" sz="2000" b="1" i="1" dirty="0" err="1" smtClean="0">
                <a:latin typeface="Cambria" panose="02040503050406030204" pitchFamily="18" charset="0"/>
              </a:rPr>
              <a:t>Ogbonaya</a:t>
            </a:r>
            <a:r>
              <a:rPr lang="en-US" sz="2000" b="1" i="1" dirty="0" smtClean="0">
                <a:latin typeface="Cambria" panose="02040503050406030204" pitchFamily="18" charset="0"/>
              </a:rPr>
              <a:t> Nigeria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8021" y="2712203"/>
            <a:ext cx="319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Cambria" panose="02040503050406030204" pitchFamily="18" charset="0"/>
              </a:rPr>
              <a:t>Edel</a:t>
            </a:r>
            <a:r>
              <a:rPr lang="en-US" sz="2000" b="1" i="1" dirty="0" smtClean="0">
                <a:latin typeface="Cambria" panose="02040503050406030204" pitchFamily="18" charset="0"/>
              </a:rPr>
              <a:t> Murphy - Ireland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0542" y="5703376"/>
            <a:ext cx="334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ambria" panose="02040503050406030204" pitchFamily="18" charset="0"/>
              </a:rPr>
              <a:t>Pamela Robles Espinosa –</a:t>
            </a:r>
          </a:p>
          <a:p>
            <a:r>
              <a:rPr lang="en-US" sz="2000" b="1" i="1" dirty="0" smtClean="0">
                <a:latin typeface="Cambria" panose="02040503050406030204" pitchFamily="18" charset="0"/>
              </a:rPr>
              <a:t>Peru</a:t>
            </a:r>
            <a:endParaRPr lang="en-US" sz="2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866" y="242286"/>
            <a:ext cx="1075157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AN ASSESSMENT: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COLLABORATION:    </a:t>
            </a:r>
            <a:r>
              <a:rPr lang="en-US" sz="2400" b="1" dirty="0" smtClean="0">
                <a:latin typeface="Cambria" panose="02040503050406030204" pitchFamily="18" charset="0"/>
              </a:rPr>
              <a:t>IN NEW YORK  -  RUN (RELIGIOUS AT THE UN)  -  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                               100+  RELIGIOUS CONGREGATIONS</a:t>
            </a:r>
          </a:p>
          <a:p>
            <a:endParaRPr lang="en-US" sz="20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SUCCESS???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CONSISTENCY OF MESSAGE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PERSISTENCE OF EFFORTS</a:t>
            </a:r>
          </a:p>
          <a:p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HOW CAN WE IMPROVE?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GREATER COORDINATION AT GRASSROOTS LEVEL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GREATER COORDINATION –   UN-NY / DSI JUSTICE PROMOTER /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                                                     UN – GENEVA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COLLABORATION ON UNIVERSALPERIODIC REVIEWS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GREATER COMMUNICATION AMONG US ALL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23" y="619432"/>
            <a:ext cx="97044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RUN  -  RELIGIOUS AT THE UN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60 MEMBERS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Representing @ 100 religious congregations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@ 100,000 members serving in 177 countries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Represented by 30 UN accredited NGOs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Some are individual NGOs (DLC); others are coalitions of NGOs</a:t>
            </a:r>
          </a:p>
          <a:p>
            <a:r>
              <a:rPr 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(UNANIMA; VIVAT)</a:t>
            </a:r>
          </a:p>
          <a:p>
            <a:endParaRPr 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 dream :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ore effective joint advocacy at the UN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Enhanced communication with/education of members on the ground regarding pressing global issues</a:t>
            </a:r>
          </a:p>
          <a:p>
            <a:endParaRPr 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826" y="929148"/>
            <a:ext cx="94832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Conrad Hilton Foundation:      </a:t>
            </a:r>
          </a:p>
          <a:p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One-year facilitated planning process:</a:t>
            </a:r>
          </a:p>
          <a:p>
            <a:endParaRPr lang="en-US" sz="24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Assess modes of analysis, advocacy styles, mans of communication &amp; collaboration;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Articulate a collective vision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Identify / assess feasibility of strategies / partnerships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Strengthen advocacy capacity of RUN and their members on the ground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To pursue a collaborative, strategic, impactful global justice approach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594" y="471948"/>
            <a:ext cx="104418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ambria" panose="02040503050406030204" pitchFamily="18" charset="0"/>
              </a:rPr>
              <a:t>I HAVE COME THAT THEY MAY HAVE LIFE AND HAVE IT TO THE FULL…..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HOPE IS A STATE OF MIND, NOT OF THE WORLD.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HOPE IN THIS DEEP AND POWERFUL SENSE, 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IS NOT THE SAME AS JOY THAT THINGS ARE  GOING WELL,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OR WILLINGNESS TO INVEST IN ENTERPRISES THAT ARE OBVIOUSLY HEADING FOR SUCCESS,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BUT RATHER, AN ABILTY TO WORK FOR SOMETHING </a:t>
            </a:r>
          </a:p>
          <a:p>
            <a:r>
              <a:rPr lang="en-US" sz="2400" b="1" i="1" dirty="0" smtClean="0">
                <a:latin typeface="Cambria" panose="02040503050406030204" pitchFamily="18" charset="0"/>
              </a:rPr>
              <a:t>BECAUSE IT IS GOOD.     </a:t>
            </a:r>
            <a:r>
              <a:rPr lang="en-US" sz="2000" b="1" i="1" dirty="0" smtClean="0">
                <a:latin typeface="Cambria" panose="02040503050406030204" pitchFamily="18" charset="0"/>
              </a:rPr>
              <a:t>VACLAV HAVEL</a:t>
            </a:r>
          </a:p>
          <a:p>
            <a:endParaRPr lang="en-US" sz="2000" b="1" i="1" dirty="0">
              <a:latin typeface="Cambria" panose="02040503050406030204" pitchFamily="18" charset="0"/>
            </a:endParaRPr>
          </a:p>
          <a:p>
            <a:endParaRPr lang="en-US" sz="2000" b="1" i="1" dirty="0" smtClean="0">
              <a:latin typeface="Cambria" panose="02040503050406030204" pitchFamily="18" charset="0"/>
            </a:endParaRPr>
          </a:p>
        </p:txBody>
      </p:sp>
      <p:pic>
        <p:nvPicPr>
          <p:cNvPr id="3" name="Picture 2" descr="D:\DCIM\100NIKON\DSCN2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3867353"/>
            <a:ext cx="3377382" cy="2934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2283" y="4503820"/>
            <a:ext cx="777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mbria" panose="02040503050406030204" pitchFamily="18" charset="0"/>
              </a:rPr>
              <a:t>LET US CRY OUT AS IF WE HAD A MILLION VOICES,</a:t>
            </a:r>
          </a:p>
          <a:p>
            <a:r>
              <a:rPr lang="en-US" sz="2400" b="1" i="1" dirty="0">
                <a:latin typeface="Cambria" panose="02040503050406030204" pitchFamily="18" charset="0"/>
              </a:rPr>
              <a:t> </a:t>
            </a:r>
            <a:r>
              <a:rPr lang="en-US" sz="2400" b="1" i="1" dirty="0" smtClean="0">
                <a:latin typeface="Cambria" panose="02040503050406030204" pitchFamily="18" charset="0"/>
              </a:rPr>
              <a:t>    FOR IT IS SILENCE THAT KILLS THE WORLD!</a:t>
            </a:r>
            <a:endParaRPr lang="en-US" sz="24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715" y="132735"/>
            <a:ext cx="10123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Article 1 :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To </a:t>
            </a:r>
            <a:r>
              <a:rPr lang="en-US" sz="2400" b="1" dirty="0">
                <a:latin typeface="Cambria" panose="02040503050406030204" pitchFamily="18" charset="0"/>
              </a:rPr>
              <a:t>maintain international peace and </a:t>
            </a:r>
            <a:r>
              <a:rPr lang="en-US" sz="2400" b="1" dirty="0" smtClean="0">
                <a:latin typeface="Cambria" panose="02040503050406030204" pitchFamily="18" charset="0"/>
              </a:rPr>
              <a:t>security, and to that end : to take effective collective measures for the prevention/removal of threats to the peace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3" name="Picture 8" descr="http://www.un.org/en/events/indigenousday/images/slideshow_images/slideshow_3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1703866"/>
            <a:ext cx="2516993" cy="17915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.guim.co.uk/sys-images/Guardian/Pix/pictures/2011/3/2/1299083726883/arms-trade-kalashnikov-ri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4130787"/>
            <a:ext cx="2538209" cy="19318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3.amazonaws.com/blog.oxfamamerica.org/politicsofpoverty/2013/04/Prestea-m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12" y="1703866"/>
            <a:ext cx="2996807" cy="16952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42" y="1770563"/>
            <a:ext cx="3220335" cy="17248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77" y="1632928"/>
            <a:ext cx="3134858" cy="19785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asted-image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435258" y="4104318"/>
            <a:ext cx="3756742" cy="2166826"/>
          </a:xfrm>
          <a:prstGeom prst="ellipse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647115" y="3730677"/>
            <a:ext cx="3094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INEQUALITY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115" y="6108485"/>
            <a:ext cx="270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ARMS TRADE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4165" y="3399164"/>
            <a:ext cx="388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EXTRACTIVE INDUSTRIES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8431" y="3611487"/>
            <a:ext cx="173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VIOLENCE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0477" y="3599219"/>
            <a:ext cx="324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POLITICAL CORRUPTION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0477" y="6297611"/>
            <a:ext cx="324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CLIMATE CHANGE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pic>
        <p:nvPicPr>
          <p:cNvPr id="15" name="Picture 2" descr="C:\Users\DLC\My Pictures\for presntations\for presntations 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0144" y="4011597"/>
            <a:ext cx="3220334" cy="2377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41451" y="6403103"/>
            <a:ext cx="195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</a:rPr>
              <a:t>POVERTY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pic>
        <p:nvPicPr>
          <p:cNvPr id="17" name="Picture 2" descr="http://www.international.gc.ca/trade-agreements-accords-commerciaux/assets/images/TPPSLIDE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r="15722"/>
          <a:stretch/>
        </p:blipFill>
        <p:spPr bwMode="auto">
          <a:xfrm>
            <a:off x="2818429" y="4130787"/>
            <a:ext cx="2975590" cy="19318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97213" y="6062661"/>
            <a:ext cx="341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UNFAIR TRADE  AGREEMENTS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14" y="132712"/>
            <a:ext cx="102412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ECONOMIC AND SOCIAL COUNCIL   (ECOSOC) :</a:t>
            </a:r>
          </a:p>
          <a:p>
            <a:endParaRPr lang="en-US" sz="2000" b="1" dirty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Three dimensions of sustainable development:</a:t>
            </a:r>
          </a:p>
          <a:p>
            <a:endParaRPr lang="en-US" sz="2800" b="1" dirty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mbria" panose="02040503050406030204" pitchFamily="18" charset="0"/>
              </a:rPr>
              <a:t>e</a:t>
            </a:r>
            <a:r>
              <a:rPr lang="en-US" sz="2800" b="1" dirty="0" smtClean="0">
                <a:latin typeface="Cambria" panose="02040503050406030204" pitchFamily="18" charset="0"/>
              </a:rPr>
              <a:t>conomic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ambria" panose="02040503050406030204" pitchFamily="18" charset="0"/>
              </a:rPr>
              <a:t>s</a:t>
            </a:r>
            <a:r>
              <a:rPr lang="en-US" sz="2800" b="1" dirty="0" smtClean="0">
                <a:latin typeface="Cambria" panose="02040503050406030204" pitchFamily="18" charset="0"/>
              </a:rPr>
              <a:t>ocial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Cambria" panose="02040503050406030204" pitchFamily="18" charset="0"/>
              </a:rPr>
              <a:t>environmental</a:t>
            </a:r>
          </a:p>
          <a:p>
            <a:endParaRPr lang="en-US" sz="20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COMMISSION FOR SOCIAL DEVELOPMENT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COMMISSION ON THE STATUS OF WOMEN</a:t>
            </a:r>
          </a:p>
          <a:p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AGENDA 2030:  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SUSTAINABLE DEVELOPMENT GOALS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9" name="Picture 2" descr="C:\Users\margaret\Pictures\GHANA-SEPT.2012\DSCN0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32712"/>
            <a:ext cx="2743200" cy="3657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margaret\Pictures\GHANA-SEPT.2012\DSCN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113" y="3713087"/>
            <a:ext cx="3824014" cy="28132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905" y="281355"/>
            <a:ext cx="95238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VENUES FOR ADVOCACY :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latin typeface="Cambria" panose="02040503050406030204" pitchFamily="18" charset="0"/>
              </a:rPr>
              <a:t>NGO COMMITTEE FOR SOCIAL DEVELOPMENT</a:t>
            </a:r>
          </a:p>
          <a:p>
            <a:pPr marL="342900" indent="-342900">
              <a:buAutoNum type="arabicParenR"/>
            </a:pP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HUMAN RIGHTS-BASED APPROACH / RESPECT FOR INTEGRITY OF EARTH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GENDER EQUALITY IN DECISION-MAKING / LEADERSHIP POSITIONS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SOCIAL PROTECTION FLOORS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PARTICIPATORY ECONOMICS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QUALITY EDUCATION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INNOVATIVE SOURCES OF FINANCING FOR DEVELOPMENT :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FINANCIAL TRANSACTION TAX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GLOBAL FUND FOR SOCIAL PROTECTION</a:t>
            </a:r>
          </a:p>
          <a:p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REDUCTION OF MILITARY SPENDING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378" y="98474"/>
            <a:ext cx="9791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JULY 2010 UN GENERAL ASSEMBLY RESOLUTION –</a:t>
            </a:r>
          </a:p>
          <a:p>
            <a:r>
              <a:rPr lang="en-US" sz="2400" b="1" dirty="0" smtClean="0">
                <a:latin typeface="Cambria" panose="02040503050406030204" pitchFamily="18" charset="0"/>
              </a:rPr>
              <a:t>       THE RIGHT TO WATER AND SANITATION</a:t>
            </a:r>
          </a:p>
          <a:p>
            <a:pPr algn="ctr"/>
            <a:endParaRPr lang="en-US" b="1" dirty="0">
              <a:latin typeface="Cambria" panose="02040503050406030204" pitchFamily="18" charset="0"/>
            </a:endParaRPr>
          </a:p>
          <a:p>
            <a:pPr algn="ctr"/>
            <a:endParaRPr lang="en-US" b="1" dirty="0" smtClean="0">
              <a:latin typeface="Cambria" panose="02040503050406030204" pitchFamily="18" charset="0"/>
            </a:endParaRPr>
          </a:p>
          <a:p>
            <a:pPr algn="ctr"/>
            <a:endParaRPr lang="en-US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SOCIAL PROTECTION FLOOR :</a:t>
            </a:r>
          </a:p>
          <a:p>
            <a:endParaRPr lang="en-US" sz="2400" b="1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ACCESS TO ESSENTIAL HEALTH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BASIC INCOME SECURITY FOR CHILDREN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BASIC INCOME SECURITY FOR OLDER PERSONS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mbria" panose="02040503050406030204" pitchFamily="18" charset="0"/>
              </a:rPr>
              <a:t>BASIC INCOME SECURITY FOR PERSONS UNABLE TO EARN SUFFICIENT INCOME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3" name="Picture 6" descr="C:\Users\margaret\AppData\Local\Microsoft\Windows\Temporary Internet Files\Content.IE5\Z5QCWDMA\MC9000787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069">
            <a:off x="9650063" y="3646828"/>
            <a:ext cx="2199364" cy="19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65" y="4221806"/>
            <a:ext cx="121158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asted-image-filter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1987" y="4514170"/>
            <a:ext cx="3291840" cy="2103120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88967" y="98474"/>
            <a:ext cx="2926080" cy="3038621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margaret\Pictures\GHANA-SEPT.2012\DSCN02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4514170"/>
            <a:ext cx="3291840" cy="24688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raphics for SD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ics for SD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39" y="-442453"/>
            <a:ext cx="12483793" cy="75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.telegraph.co.uk/multimedia/archive/03453/pope-new-york-un_345338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36" y="2764667"/>
            <a:ext cx="6538730" cy="3686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689318"/>
            <a:ext cx="9917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ambria" panose="02040503050406030204" pitchFamily="18" charset="0"/>
              </a:rPr>
              <a:t>The natural environment and the vast ranks of the excluded. Their rights must be forcefully affirmed, </a:t>
            </a:r>
          </a:p>
          <a:p>
            <a:r>
              <a:rPr lang="en-US" sz="2800" b="1" i="1" dirty="0" smtClean="0">
                <a:latin typeface="Cambria" panose="02040503050406030204" pitchFamily="18" charset="0"/>
              </a:rPr>
              <a:t>by working to protect the environment</a:t>
            </a:r>
          </a:p>
          <a:p>
            <a:r>
              <a:rPr lang="en-US" sz="2800" b="1" i="1" dirty="0">
                <a:latin typeface="Cambria" panose="02040503050406030204" pitchFamily="18" charset="0"/>
              </a:rPr>
              <a:t>a</a:t>
            </a:r>
            <a:r>
              <a:rPr lang="en-US" sz="2800" b="1" i="1" dirty="0" smtClean="0">
                <a:latin typeface="Cambria" panose="02040503050406030204" pitchFamily="18" charset="0"/>
              </a:rPr>
              <a:t>nd by putting an end to exclusion.            </a:t>
            </a:r>
          </a:p>
          <a:p>
            <a:endParaRPr lang="en-US" sz="2400" b="1" i="1" dirty="0">
              <a:latin typeface="Cambria" panose="02040503050406030204" pitchFamily="18" charset="0"/>
            </a:endParaRPr>
          </a:p>
          <a:p>
            <a:r>
              <a:rPr lang="en-US" sz="2000" b="1" i="1" dirty="0" smtClean="0">
                <a:latin typeface="Cambria" panose="02040503050406030204" pitchFamily="18" charset="0"/>
              </a:rPr>
              <a:t>25 September 2015</a:t>
            </a:r>
          </a:p>
          <a:p>
            <a:r>
              <a:rPr lang="en-US" sz="2000" b="1" i="1" dirty="0" smtClean="0">
                <a:latin typeface="Cambria" panose="02040503050406030204" pitchFamily="18" charset="0"/>
              </a:rPr>
              <a:t>UN General Assembly </a:t>
            </a:r>
          </a:p>
          <a:p>
            <a:endParaRPr lang="en-US" sz="2000" b="1" i="1" dirty="0" smtClean="0">
              <a:latin typeface="Cambria" panose="02040503050406030204" pitchFamily="18" charset="0"/>
            </a:endParaRPr>
          </a:p>
          <a:p>
            <a:endParaRPr lang="en-US" sz="24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8759995" flipV="1">
            <a:off x="1801505" y="1172850"/>
            <a:ext cx="3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HUMAN RIGHTS   </a:t>
            </a:r>
            <a:r>
              <a:rPr lang="en-US" sz="28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                          </a:t>
            </a:r>
            <a:endParaRPr lang="en-US" sz="28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Image result for rights of Ear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47" y="1328163"/>
            <a:ext cx="5222930" cy="3840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0" y="5410201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PEACE AND SECURITY</a:t>
            </a:r>
            <a:endParaRPr lang="en-US" sz="3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756846" flipH="1">
            <a:off x="7044110" y="1575513"/>
            <a:ext cx="438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RIGHTS OF NATURE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465" y="308430"/>
            <a:ext cx="7118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2. COMMISSION ON THE STATUS OF WOMEN :</a:t>
            </a:r>
          </a:p>
          <a:p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PLIGHT OF THE GIRL CHILD</a:t>
            </a:r>
          </a:p>
          <a:p>
            <a:endParaRPr lang="en-US" sz="2400" b="1" dirty="0">
              <a:latin typeface="Cambria" panose="02040503050406030204" pitchFamily="18" charset="0"/>
            </a:endParaRPr>
          </a:p>
          <a:p>
            <a:r>
              <a:rPr lang="en-US" sz="2400" b="1" dirty="0" smtClean="0">
                <a:latin typeface="Cambria" panose="02040503050406030204" pitchFamily="18" charset="0"/>
              </a:rPr>
              <a:t>PARTICIPATION OF DSI SINCE 2013</a:t>
            </a:r>
          </a:p>
        </p:txBody>
      </p:sp>
      <p:pic>
        <p:nvPicPr>
          <p:cNvPr id="3" name="Picture 4" descr="http://www2.unwomen.org/~/media/headquarters/images/homepage/sdg%20special%20245x355.jpg?v=1&amp;d=20150916T150956?h=290&amp;la=en&amp;w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68" y="181819"/>
            <a:ext cx="190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01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6120" y="2294049"/>
            <a:ext cx="3957058" cy="23623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3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90236" y="4395019"/>
            <a:ext cx="3732138" cy="2462981"/>
          </a:xfrm>
          <a:prstGeom prst="ellipse">
            <a:avLst/>
          </a:prstGeom>
          <a:ln w="12700">
            <a:noFill/>
            <a:miter lim="400000"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6335" y="4169086"/>
            <a:ext cx="4095803" cy="26889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asted-image-filtered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083178" y="2294049"/>
            <a:ext cx="4041058" cy="2590049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:\Users\margaret\Pictures\GHANA-SEPT.2012\DSCN04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409" y="2068605"/>
            <a:ext cx="3824014" cy="281324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693</Words>
  <Application>Microsoft Office PowerPoint</Application>
  <PresentationFormat>Custom</PresentationFormat>
  <Paragraphs>175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Mayce</dc:creator>
  <cp:lastModifiedBy>Cassie</cp:lastModifiedBy>
  <cp:revision>33</cp:revision>
  <dcterms:created xsi:type="dcterms:W3CDTF">2016-08-29T12:22:22Z</dcterms:created>
  <dcterms:modified xsi:type="dcterms:W3CDTF">2016-10-25T12:24:11Z</dcterms:modified>
</cp:coreProperties>
</file>