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media1.jpg" ContentType="video/unknown"/>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03" r:id="rId3"/>
    <p:sldMasterId id="2147483715" r:id="rId4"/>
  </p:sldMasterIdLst>
  <p:notesMasterIdLst>
    <p:notesMasterId r:id="rId28"/>
  </p:notesMasterIdLst>
  <p:handoutMasterIdLst>
    <p:handoutMasterId r:id="rId29"/>
  </p:handoutMasterIdLst>
  <p:sldIdLst>
    <p:sldId id="256" r:id="rId5"/>
    <p:sldId id="257" r:id="rId6"/>
    <p:sldId id="266" r:id="rId7"/>
    <p:sldId id="259" r:id="rId8"/>
    <p:sldId id="263" r:id="rId9"/>
    <p:sldId id="264" r:id="rId10"/>
    <p:sldId id="267" r:id="rId11"/>
    <p:sldId id="268" r:id="rId12"/>
    <p:sldId id="269" r:id="rId13"/>
    <p:sldId id="283" r:id="rId14"/>
    <p:sldId id="260" r:id="rId15"/>
    <p:sldId id="286" r:id="rId16"/>
    <p:sldId id="272" r:id="rId17"/>
    <p:sldId id="270" r:id="rId18"/>
    <p:sldId id="274" r:id="rId19"/>
    <p:sldId id="275" r:id="rId20"/>
    <p:sldId id="276" r:id="rId21"/>
    <p:sldId id="279" r:id="rId22"/>
    <p:sldId id="277" r:id="rId23"/>
    <p:sldId id="281" r:id="rId24"/>
    <p:sldId id="280" r:id="rId25"/>
    <p:sldId id="282" r:id="rId26"/>
    <p:sldId id="284"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7" d="100"/>
          <a:sy n="47" d="100"/>
        </p:scale>
        <p:origin x="-1776" y="-132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64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E36B121-1681-43C8-8C39-EB6C67C8F093}" type="datetimeFigureOut">
              <a:rPr lang="en-US" smtClean="0"/>
              <a:t>10/3/15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3EFA8DB-228E-4B6E-A111-54982F2EB484}" type="slidenum">
              <a:rPr lang="en-US" smtClean="0"/>
              <a:t>‹#›</a:t>
            </a:fld>
            <a:endParaRPr lang="en-US"/>
          </a:p>
        </p:txBody>
      </p:sp>
    </p:spTree>
    <p:extLst>
      <p:ext uri="{BB962C8B-B14F-4D97-AF65-F5344CB8AC3E}">
        <p14:creationId xmlns:p14="http://schemas.microsoft.com/office/powerpoint/2010/main" val="2158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2EB44D-20BD-4635-B8F0-6D3FC6C414F3}" type="datetimeFigureOut">
              <a:rPr lang="en-US" smtClean="0"/>
              <a:pPr/>
              <a:t>10/3/15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FF9AF9-4367-40D1-8823-F2323F1EB999}" type="slidenum">
              <a:rPr lang="en-US" smtClean="0"/>
              <a:pPr/>
              <a:t>‹#›</a:t>
            </a:fld>
            <a:endParaRPr lang="en-US"/>
          </a:p>
        </p:txBody>
      </p:sp>
    </p:spTree>
    <p:extLst>
      <p:ext uri="{BB962C8B-B14F-4D97-AF65-F5344CB8AC3E}">
        <p14:creationId xmlns:p14="http://schemas.microsoft.com/office/powerpoint/2010/main" val="265154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FF9AF9-4367-40D1-8823-F2323F1EB999}" type="slidenum">
              <a:rPr lang="en-US" smtClean="0"/>
              <a:pPr/>
              <a:t>1</a:t>
            </a:fld>
            <a:endParaRPr lang="en-US"/>
          </a:p>
        </p:txBody>
      </p:sp>
    </p:spTree>
    <p:extLst>
      <p:ext uri="{BB962C8B-B14F-4D97-AF65-F5344CB8AC3E}">
        <p14:creationId xmlns:p14="http://schemas.microsoft.com/office/powerpoint/2010/main" val="270132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FAB6B9-6682-4B39-9A80-4372EAFAEED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63249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F9AF9-4367-40D1-8823-F2323F1EB999}" type="slidenum">
              <a:rPr lang="en-US" smtClean="0"/>
              <a:pPr/>
              <a:t>22</a:t>
            </a:fld>
            <a:endParaRPr lang="en-US"/>
          </a:p>
        </p:txBody>
      </p:sp>
    </p:spTree>
    <p:extLst>
      <p:ext uri="{BB962C8B-B14F-4D97-AF65-F5344CB8AC3E}">
        <p14:creationId xmlns:p14="http://schemas.microsoft.com/office/powerpoint/2010/main" val="214623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FF9AF9-4367-40D1-8823-F2323F1EB999}" type="slidenum">
              <a:rPr lang="en-US" smtClean="0"/>
              <a:pPr/>
              <a:t>2</a:t>
            </a:fld>
            <a:endParaRPr lang="en-US"/>
          </a:p>
        </p:txBody>
      </p:sp>
    </p:spTree>
    <p:extLst>
      <p:ext uri="{BB962C8B-B14F-4D97-AF65-F5344CB8AC3E}">
        <p14:creationId xmlns:p14="http://schemas.microsoft.com/office/powerpoint/2010/main" val="38642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FF9AF9-4367-40D1-8823-F2323F1EB999}" type="slidenum">
              <a:rPr lang="en-US" smtClean="0"/>
              <a:pPr/>
              <a:t>3</a:t>
            </a:fld>
            <a:endParaRPr lang="en-US"/>
          </a:p>
        </p:txBody>
      </p:sp>
    </p:spTree>
    <p:extLst>
      <p:ext uri="{BB962C8B-B14F-4D97-AF65-F5344CB8AC3E}">
        <p14:creationId xmlns:p14="http://schemas.microsoft.com/office/powerpoint/2010/main" val="3464487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C89ED0-7AAD-47CC-B0A7-F09DBB65CC92}" type="slidenum">
              <a:rPr lang="en-US" smtClean="0"/>
              <a:pPr/>
              <a:t>4</a:t>
            </a:fld>
            <a:endParaRPr lang="en-US"/>
          </a:p>
        </p:txBody>
      </p:sp>
    </p:spTree>
    <p:extLst>
      <p:ext uri="{BB962C8B-B14F-4D97-AF65-F5344CB8AC3E}">
        <p14:creationId xmlns:p14="http://schemas.microsoft.com/office/powerpoint/2010/main" val="3567733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22C05-923C-4BD7-8F2F-5167F60BCF6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3678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988C85-021B-4EB4-A153-E147D2B23B9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6598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FF9AF9-4367-40D1-8823-F2323F1EB999}" type="slidenum">
              <a:rPr lang="en-US" smtClean="0"/>
              <a:pPr/>
              <a:t>7</a:t>
            </a:fld>
            <a:endParaRPr lang="en-US"/>
          </a:p>
        </p:txBody>
      </p:sp>
    </p:spTree>
    <p:extLst>
      <p:ext uri="{BB962C8B-B14F-4D97-AF65-F5344CB8AC3E}">
        <p14:creationId xmlns:p14="http://schemas.microsoft.com/office/powerpoint/2010/main" val="2345082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FF9AF9-4367-40D1-8823-F2323F1EB999}" type="slidenum">
              <a:rPr lang="en-US" smtClean="0"/>
              <a:pPr/>
              <a:t>8</a:t>
            </a:fld>
            <a:endParaRPr lang="en-US"/>
          </a:p>
        </p:txBody>
      </p:sp>
    </p:spTree>
    <p:extLst>
      <p:ext uri="{BB962C8B-B14F-4D97-AF65-F5344CB8AC3E}">
        <p14:creationId xmlns:p14="http://schemas.microsoft.com/office/powerpoint/2010/main" val="335281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C89ED0-7AAD-47CC-B0A7-F09DBB65CC92}" type="slidenum">
              <a:rPr lang="en-US" smtClean="0"/>
              <a:pPr/>
              <a:t>11</a:t>
            </a:fld>
            <a:endParaRPr lang="en-US"/>
          </a:p>
        </p:txBody>
      </p:sp>
    </p:spTree>
    <p:extLst>
      <p:ext uri="{BB962C8B-B14F-4D97-AF65-F5344CB8AC3E}">
        <p14:creationId xmlns:p14="http://schemas.microsoft.com/office/powerpoint/2010/main" val="229801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1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2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1F414EC-3187-47BE-A4C0-F60EF4FE2EA2}" type="datetimeFigureOut">
              <a:rPr lang="en-US" smtClean="0"/>
              <a:pPr/>
              <a:t>10/3/15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D0942B3-8E02-4849-9A5F-1F3950653C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F414EC-3187-47BE-A4C0-F60EF4FE2EA2}" type="datetimeFigureOut">
              <a:rPr lang="en-US" smtClean="0"/>
              <a:pPr/>
              <a:t>10/3/15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942B3-8E02-4849-9A5F-1F3950653C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F414EC-3187-47BE-A4C0-F60EF4FE2EA2}" type="datetimeFigureOut">
              <a:rPr lang="en-US" smtClean="0"/>
              <a:pPr/>
              <a:t>10/3/15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942B3-8E02-4849-9A5F-1F3950653CE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7"/>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D62662E-268B-4AF9-89AD-E62F66364432}" type="datetimeFigureOut">
              <a:rPr lang="en-US" smtClean="0">
                <a:solidFill>
                  <a:srgbClr val="F0A22E">
                    <a:shade val="75000"/>
                  </a:srgbClr>
                </a:solidFill>
              </a:rPr>
              <a:pPr/>
              <a:t>10/3/15</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F38576DD-5311-433A-9676-E349FA39A9E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261643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D62662E-268B-4AF9-89AD-E62F66364432}" type="datetimeFigureOut">
              <a:rPr lang="en-US" smtClean="0">
                <a:solidFill>
                  <a:srgbClr val="F0A22E">
                    <a:shade val="75000"/>
                  </a:srgbClr>
                </a:solidFill>
              </a:rPr>
              <a:pPr/>
              <a:t>10/3/15</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3"/>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F38576DD-5311-433A-9676-E349FA39A9E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23002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D62662E-268B-4AF9-89AD-E62F66364432}" type="datetimeFigureOut">
              <a:rPr lang="en-US" smtClean="0">
                <a:solidFill>
                  <a:srgbClr val="F0A22E">
                    <a:shade val="75000"/>
                  </a:srgbClr>
                </a:solidFill>
              </a:rPr>
              <a:pPr/>
              <a:t>10/3/15</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F38576DD-5311-433A-9676-E349FA39A9E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83097351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D62662E-268B-4AF9-89AD-E62F66364432}" type="datetimeFigureOut">
              <a:rPr lang="en-US" smtClean="0">
                <a:solidFill>
                  <a:srgbClr val="F0A22E">
                    <a:shade val="75000"/>
                  </a:srgbClr>
                </a:solidFill>
              </a:rPr>
              <a:pPr/>
              <a:t>10/3/15</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F38576DD-5311-433A-9676-E349FA39A9E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44137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43"/>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43"/>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D62662E-268B-4AF9-89AD-E62F66364432}" type="datetimeFigureOut">
              <a:rPr lang="en-US" smtClean="0">
                <a:solidFill>
                  <a:srgbClr val="F0A22E">
                    <a:shade val="75000"/>
                  </a:srgbClr>
                </a:solidFill>
              </a:rPr>
              <a:pPr/>
              <a:t>10/3/15</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F38576DD-5311-433A-9676-E349FA39A9E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36330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D62662E-268B-4AF9-89AD-E62F66364432}" type="datetimeFigureOut">
              <a:rPr lang="en-US" smtClean="0">
                <a:solidFill>
                  <a:srgbClr val="F0A22E">
                    <a:shade val="75000"/>
                  </a:srgbClr>
                </a:solidFill>
              </a:rPr>
              <a:pPr/>
              <a:t>10/3/15</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F38576DD-5311-433A-9676-E349FA39A9E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42523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62662E-268B-4AF9-89AD-E62F66364432}" type="datetimeFigureOut">
              <a:rPr lang="en-US" smtClean="0">
                <a:solidFill>
                  <a:srgbClr val="F0A22E">
                    <a:shade val="75000"/>
                  </a:srgbClr>
                </a:solidFill>
              </a:rPr>
              <a:pPr/>
              <a:t>10/3/15</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F38576DD-5311-433A-9676-E349FA39A9E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683903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2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D62662E-268B-4AF9-89AD-E62F66364432}" type="datetimeFigureOut">
              <a:rPr lang="en-US" smtClean="0">
                <a:solidFill>
                  <a:srgbClr val="F0A22E">
                    <a:shade val="75000"/>
                  </a:srgbClr>
                </a:solidFill>
              </a:rPr>
              <a:pPr/>
              <a:t>10/3/15</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F38576DD-5311-433A-9676-E349FA39A9E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745413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1F414EC-3187-47BE-A4C0-F60EF4FE2EA2}" type="datetimeFigureOut">
              <a:rPr lang="en-US" smtClean="0"/>
              <a:pPr/>
              <a:t>10/3/15</a:t>
            </a:fld>
            <a:endParaRPr lang="en-US"/>
          </a:p>
        </p:txBody>
      </p:sp>
      <p:sp>
        <p:nvSpPr>
          <p:cNvPr id="19" name="Footer Placeholder 18"/>
          <p:cNvSpPr>
            <a:spLocks noGrp="1"/>
          </p:cNvSpPr>
          <p:nvPr>
            <p:ph type="ftr" sz="quarter" idx="11"/>
          </p:nvPr>
        </p:nvSpPr>
        <p:spPr>
          <a:xfrm>
            <a:off x="3581400" y="76203"/>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8D0942B3-8E02-4849-9A5F-1F3950653CE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D62662E-268B-4AF9-89AD-E62F66364432}" type="datetimeFigureOut">
              <a:rPr lang="en-US" smtClean="0">
                <a:solidFill>
                  <a:srgbClr val="F0A22E">
                    <a:shade val="75000"/>
                  </a:srgbClr>
                </a:solidFill>
              </a:rPr>
              <a:pPr/>
              <a:t>10/3/15</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F38576DD-5311-433A-9676-E349FA39A9E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83534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62662E-268B-4AF9-89AD-E62F66364432}" type="datetimeFigureOut">
              <a:rPr lang="en-US" smtClean="0">
                <a:solidFill>
                  <a:srgbClr val="F0A22E">
                    <a:shade val="75000"/>
                  </a:srgbClr>
                </a:solidFill>
              </a:rPr>
              <a:pPr/>
              <a:t>10/3/15</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F38576DD-5311-433A-9676-E349FA39A9E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818538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62662E-268B-4AF9-89AD-E62F66364432}" type="datetimeFigureOut">
              <a:rPr lang="en-US" smtClean="0">
                <a:solidFill>
                  <a:srgbClr val="F0A22E">
                    <a:shade val="75000"/>
                  </a:srgbClr>
                </a:solidFill>
              </a:rPr>
              <a:pPr/>
              <a:t>10/3/15</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F38576DD-5311-433A-9676-E349FA39A9E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61420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357188" y="401836"/>
            <a:ext cx="8429625" cy="3143250"/>
          </a:xfrm>
          <a:prstGeom prst="rect">
            <a:avLst/>
          </a:prstGeom>
        </p:spPr>
        <p:txBody>
          <a:bodyPr anchor="b"/>
          <a:lstStyle/>
          <a:p>
            <a:pPr lvl="0">
              <a:defRPr sz="1800" cap="none">
                <a:solidFill>
                  <a:srgbClr val="000000"/>
                </a:solidFill>
              </a:defRPr>
            </a:pPr>
            <a:r>
              <a:rPr sz="4500" cap="all">
                <a:solidFill>
                  <a:srgbClr val="606060"/>
                </a:solidFill>
              </a:rPr>
              <a:t>Title Text</a:t>
            </a:r>
          </a:p>
        </p:txBody>
      </p:sp>
      <p:sp>
        <p:nvSpPr>
          <p:cNvPr id="12" name="Shape 12"/>
          <p:cNvSpPr>
            <a:spLocks noGrp="1"/>
          </p:cNvSpPr>
          <p:nvPr>
            <p:ph type="body" idx="1"/>
          </p:nvPr>
        </p:nvSpPr>
        <p:spPr>
          <a:xfrm>
            <a:off x="357188" y="3911203"/>
            <a:ext cx="8429625" cy="2294930"/>
          </a:xfrm>
          <a:prstGeom prst="rect">
            <a:avLst/>
          </a:prstGeom>
        </p:spPr>
        <p:txBody>
          <a:bodyPr anchor="t"/>
          <a:lstStyle>
            <a:lvl1pPr marL="0" indent="0">
              <a:lnSpc>
                <a:spcPct val="120000"/>
              </a:lnSpc>
              <a:spcBef>
                <a:spcPts val="0"/>
              </a:spcBef>
              <a:buSzTx/>
              <a:buNone/>
              <a:defRPr sz="1687"/>
            </a:lvl1pPr>
            <a:lvl2pPr marL="0" indent="0">
              <a:lnSpc>
                <a:spcPct val="120000"/>
              </a:lnSpc>
              <a:spcBef>
                <a:spcPts val="0"/>
              </a:spcBef>
              <a:buSzTx/>
              <a:buNone/>
              <a:defRPr sz="1687"/>
            </a:lvl2pPr>
            <a:lvl3pPr marL="0" indent="0">
              <a:lnSpc>
                <a:spcPct val="120000"/>
              </a:lnSpc>
              <a:spcBef>
                <a:spcPts val="0"/>
              </a:spcBef>
              <a:buSzTx/>
              <a:buNone/>
              <a:defRPr sz="1687"/>
            </a:lvl3pPr>
            <a:lvl4pPr marL="0" indent="0">
              <a:lnSpc>
                <a:spcPct val="120000"/>
              </a:lnSpc>
              <a:spcBef>
                <a:spcPts val="0"/>
              </a:spcBef>
              <a:buSzTx/>
              <a:buNone/>
              <a:defRPr sz="1687"/>
            </a:lvl4pPr>
            <a:lvl5pPr marL="0" indent="0">
              <a:lnSpc>
                <a:spcPct val="120000"/>
              </a:lnSpc>
              <a:spcBef>
                <a:spcPts val="0"/>
              </a:spcBef>
              <a:buSzTx/>
              <a:buNone/>
              <a:defRPr sz="1687"/>
            </a:lvl5pPr>
          </a:lstStyle>
          <a:p>
            <a:pPr lvl="0">
              <a:defRPr sz="1800">
                <a:solidFill>
                  <a:srgbClr val="000000"/>
                </a:solidFill>
              </a:defRPr>
            </a:pPr>
            <a:r>
              <a:rPr sz="1687">
                <a:solidFill>
                  <a:srgbClr val="606060"/>
                </a:solidFill>
              </a:rPr>
              <a:t>Body Level One</a:t>
            </a:r>
          </a:p>
          <a:p>
            <a:pPr lvl="1">
              <a:defRPr sz="1800">
                <a:solidFill>
                  <a:srgbClr val="000000"/>
                </a:solidFill>
              </a:defRPr>
            </a:pPr>
            <a:r>
              <a:rPr sz="1687">
                <a:solidFill>
                  <a:srgbClr val="606060"/>
                </a:solidFill>
              </a:rPr>
              <a:t>Body Level Two</a:t>
            </a:r>
          </a:p>
          <a:p>
            <a:pPr lvl="2">
              <a:defRPr sz="1800">
                <a:solidFill>
                  <a:srgbClr val="000000"/>
                </a:solidFill>
              </a:defRPr>
            </a:pPr>
            <a:r>
              <a:rPr sz="1687">
                <a:solidFill>
                  <a:srgbClr val="606060"/>
                </a:solidFill>
              </a:rPr>
              <a:t>Body Level Three</a:t>
            </a:r>
          </a:p>
          <a:p>
            <a:pPr lvl="3">
              <a:defRPr sz="1800">
                <a:solidFill>
                  <a:srgbClr val="000000"/>
                </a:solidFill>
              </a:defRPr>
            </a:pPr>
            <a:r>
              <a:rPr sz="1687">
                <a:solidFill>
                  <a:srgbClr val="606060"/>
                </a:solidFill>
              </a:rPr>
              <a:t>Body Level Four</a:t>
            </a:r>
          </a:p>
          <a:p>
            <a:pPr lvl="4">
              <a:defRPr sz="1800">
                <a:solidFill>
                  <a:srgbClr val="000000"/>
                </a:solidFill>
              </a:defRPr>
            </a:pPr>
            <a:r>
              <a:rPr sz="1687">
                <a:solidFill>
                  <a:srgbClr val="606060"/>
                </a:solidFill>
              </a:rPr>
              <a:t>Body Level Five</a:t>
            </a:r>
          </a:p>
        </p:txBody>
      </p:sp>
    </p:spTree>
    <p:extLst>
      <p:ext uri="{BB962C8B-B14F-4D97-AF65-F5344CB8AC3E}">
        <p14:creationId xmlns:p14="http://schemas.microsoft.com/office/powerpoint/2010/main" val="1401512443"/>
      </p:ext>
    </p:extLst>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3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4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547816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3"/>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966800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15694566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932965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6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6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3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762732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21994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1F414EC-3187-47BE-A4C0-F60EF4FE2EA2}" type="datetimeFigureOut">
              <a:rPr lang="en-US" smtClean="0"/>
              <a:pPr/>
              <a:t>10/3/15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D0942B3-8E02-4849-9A5F-1F3950653CE0}" type="slidenum">
              <a:rPr lang="en-US" smtClean="0"/>
              <a:pPr/>
              <a:t>‹#›</a:t>
            </a:fld>
            <a:endParaRPr lang="en-US"/>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837868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4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109561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653815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301682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344475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5044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95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480007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3"/>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568195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05466769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656359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576"/>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576"/>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2034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6042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1F414EC-3187-47BE-A4C0-F60EF4FE2EA2}" type="datetimeFigureOut">
              <a:rPr lang="en-US" smtClean="0"/>
              <a:pPr/>
              <a:t>10/3/15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D0942B3-8E02-4849-9A5F-1F3950653CE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347538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944458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65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926459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6839395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49002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64717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4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4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1F414EC-3187-47BE-A4C0-F60EF4FE2EA2}" type="datetimeFigureOut">
              <a:rPr lang="en-US" smtClean="0"/>
              <a:pPr/>
              <a:t>10/3/15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8D0942B3-8E02-4849-9A5F-1F3950653CE0}" type="slidenum">
              <a:rPr lang="en-US" smtClean="0"/>
              <a:pPr/>
              <a:t>‹#›</a:t>
            </a:fld>
            <a:endParaRPr lang="en-US"/>
          </a:p>
        </p:txBody>
      </p:sp>
      <p:sp>
        <p:nvSpPr>
          <p:cNvPr id="11" name="Straight Connector 10"/>
          <p:cNvSpPr>
            <a:spLocks noChangeShapeType="1"/>
          </p:cNvSpPr>
          <p:nvPr/>
        </p:nvSpPr>
        <p:spPr bwMode="auto">
          <a:xfrm>
            <a:off x="514350" y="601981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1F414EC-3187-47BE-A4C0-F60EF4FE2EA2}" type="datetimeFigureOut">
              <a:rPr lang="en-US" smtClean="0"/>
              <a:pPr/>
              <a:t>10/3/15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942B3-8E02-4849-9A5F-1F3950653C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F414EC-3187-47BE-A4C0-F60EF4FE2EA2}" type="datetimeFigureOut">
              <a:rPr lang="en-US" smtClean="0"/>
              <a:pPr/>
              <a:t>10/3/15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942B3-8E02-4849-9A5F-1F3950653C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2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1F414EC-3187-47BE-A4C0-F60EF4FE2EA2}" type="datetimeFigureOut">
              <a:rPr lang="en-US" smtClean="0"/>
              <a:pPr/>
              <a:t>10/3/15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942B3-8E02-4849-9A5F-1F3950653C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1F414EC-3187-47BE-A4C0-F60EF4FE2EA2}" type="datetimeFigureOut">
              <a:rPr lang="en-US" smtClean="0"/>
              <a:pPr/>
              <a:t>10/3/15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D0942B3-8E02-4849-9A5F-1F3950653CE0}"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7"/>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1F414EC-3187-47BE-A4C0-F60EF4FE2EA2}" type="datetimeFigureOut">
              <a:rPr lang="en-US" smtClean="0"/>
              <a:pPr/>
              <a:t>10/3/15</a:t>
            </a:fld>
            <a:endParaRPr lang="en-US"/>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1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D0942B3-8E02-4849-9A5F-1F3950653CE0}"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9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7"/>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D62662E-268B-4AF9-89AD-E62F66364432}" type="datetimeFigureOut">
              <a:rPr lang="en-US" smtClean="0">
                <a:solidFill>
                  <a:srgbClr val="F0A22E">
                    <a:shade val="75000"/>
                  </a:srgbClr>
                </a:solidFill>
              </a:rPr>
              <a:pPr/>
              <a:t>10/3/15</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6"/>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38576DD-5311-433A-9676-E349FA39A9E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9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90283201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2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7"/>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3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2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801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41219216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144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7"/>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0AC3779-E31C-45EE-A221-3D5301B923FC}" type="datetimeFigureOut">
              <a:rPr lang="en-US" smtClean="0">
                <a:solidFill>
                  <a:srgbClr val="F0A22E">
                    <a:shade val="75000"/>
                  </a:srgbClr>
                </a:solidFill>
              </a:rPr>
              <a:pPr/>
              <a:t>10/3/15</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542"/>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F9573A0-5B56-4ABB-97F9-39FE57FDB735}"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144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852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42485359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hyperlink" Target="http://unfccc.int/secretariat/executive_secretary/items/1200.php" TargetMode="External"/><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hyperlink" Target="http://www.mrfcj.org/acronym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hyperlink" Target="http://unfccc.int/resource/docs/convkp/conveng.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4.png"/><Relationship Id="rId5" Type="http://schemas.openxmlformats.org/officeDocument/2006/relationships/image" Target="../media/image15.jpg"/><Relationship Id="rId1" Type="http://schemas.microsoft.com/office/2007/relationships/media" Target="../media/media1.jpg"/><Relationship Id="rId2" Type="http://schemas.openxmlformats.org/officeDocument/2006/relationships/video" Target="../media/media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9.png"/><Relationship Id="rId1" Type="http://schemas.openxmlformats.org/officeDocument/2006/relationships/slideLayout" Target="../slideLayouts/slideLayout30.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algn="ctr"/>
            <a:r>
              <a:rPr lang="en-US" sz="3200" b="1" i="1" dirty="0" smtClean="0">
                <a:latin typeface="Arial" pitchFamily="34" charset="0"/>
                <a:cs typeface="Arial" pitchFamily="34" charset="0"/>
              </a:rPr>
              <a:t>DOMINICAN SISTERS CONFERENCE</a:t>
            </a:r>
          </a:p>
          <a:p>
            <a:pPr algn="ctr"/>
            <a:r>
              <a:rPr lang="en-US" sz="3200" b="1" i="1" dirty="0" smtClean="0">
                <a:latin typeface="Arial" pitchFamily="34" charset="0"/>
                <a:cs typeface="Arial" pitchFamily="34" charset="0"/>
              </a:rPr>
              <a:t>OCTOBER 2015</a:t>
            </a:r>
            <a:endParaRPr lang="en-US" sz="3200" b="1" i="1" dirty="0">
              <a:latin typeface="Arial" pitchFamily="34" charset="0"/>
              <a:cs typeface="Arial" pitchFamily="34" charset="0"/>
            </a:endParaRPr>
          </a:p>
        </p:txBody>
      </p:sp>
      <p:pic>
        <p:nvPicPr>
          <p:cNvPr id="3074" name="Picture 2" descr="http://paris2015andcounting.files.wordpress.com/2014/12/cropped-header_image1.jpg"/>
          <p:cNvPicPr>
            <a:picLocks noChangeAspect="1" noChangeArrowheads="1"/>
          </p:cNvPicPr>
          <p:nvPr/>
        </p:nvPicPr>
        <p:blipFill>
          <a:blip r:embed="rId3" cstate="print"/>
          <a:srcRect/>
          <a:stretch>
            <a:fillRect/>
          </a:stretch>
        </p:blipFill>
        <p:spPr bwMode="auto">
          <a:xfrm>
            <a:off x="0" y="0"/>
            <a:ext cx="9144000" cy="2971800"/>
          </a:xfrm>
          <a:prstGeom prst="rect">
            <a:avLst/>
          </a:prstGeom>
          <a:noFill/>
        </p:spPr>
      </p:pic>
      <p:sp>
        <p:nvSpPr>
          <p:cNvPr id="2" name="TextBox 1"/>
          <p:cNvSpPr txBox="1"/>
          <p:nvPr/>
        </p:nvSpPr>
        <p:spPr>
          <a:xfrm>
            <a:off x="304800" y="5562606"/>
            <a:ext cx="8610600"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UNFCCC  COP 21,  November 28 – December 12, 2015</a:t>
            </a:r>
          </a:p>
          <a:p>
            <a:pPr algn="ctr"/>
            <a:endParaRPr lang="en-US" sz="240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Third World Tribunal on the Rights of Mother Earth</a:t>
            </a:r>
            <a:endParaRPr lang="en-US" sz="2400" b="1" dirty="0">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6"/>
            <a:ext cx="8305800" cy="4924425"/>
          </a:xfrm>
          <a:prstGeom prst="rect">
            <a:avLst/>
          </a:prstGeom>
          <a:noFill/>
        </p:spPr>
        <p:txBody>
          <a:bodyPr wrap="square" rtlCol="0">
            <a:spAutoFit/>
          </a:bodyPr>
          <a:lstStyle/>
          <a:p>
            <a:r>
              <a:rPr lang="en-US" sz="2000" b="1" i="1" dirty="0" smtClean="0">
                <a:latin typeface="Arial" panose="020B0604020202020204" pitchFamily="34" charset="0"/>
                <a:cs typeface="Arial" panose="020B0604020202020204" pitchFamily="34" charset="0"/>
              </a:rPr>
              <a:t>The Kyoto Protocol was the first critical step. Today, we must take further and more far reaching action towards a truly sustainable  future for seven billion, rising to over nine billion people. Despite our best efforts,  greenhouse gases continue to rise, threatening sustainable development and putting millions, if not billions of people at risk over the coming decades.</a:t>
            </a:r>
          </a:p>
          <a:p>
            <a:endParaRPr lang="en-US" dirty="0"/>
          </a:p>
          <a:p>
            <a:r>
              <a:rPr lang="en-US" sz="2000" b="1" i="1" dirty="0" smtClean="0">
                <a:latin typeface="Arial" panose="020B0604020202020204" pitchFamily="34" charset="0"/>
                <a:cs typeface="Arial" panose="020B0604020202020204" pitchFamily="34" charset="0"/>
              </a:rPr>
              <a:t>The Paris agreement of December this year, will bring all nations into common cause in support of men, women and children everywhere. It needs to be a long-term paradigm shift, that reflects today’s scientific reality  -  one that speaks to the urgency of swiftly peaking global greenhouse gas emissions, triggering a deep de-carbonization of the global economy and achieving climate neutrality in the second half of this century.</a:t>
            </a:r>
          </a:p>
          <a:p>
            <a:endParaRPr lang="en-US" dirty="0"/>
          </a:p>
          <a:p>
            <a:r>
              <a:rPr lang="en-US" b="1" i="1" dirty="0" smtClean="0">
                <a:latin typeface="Arial" panose="020B0604020202020204" pitchFamily="34" charset="0"/>
                <a:cs typeface="Arial" panose="020B0604020202020204" pitchFamily="34" charset="0"/>
              </a:rPr>
              <a:t>Christiana </a:t>
            </a:r>
            <a:r>
              <a:rPr lang="en-US" b="1" i="1" dirty="0" err="1" smtClean="0">
                <a:latin typeface="Arial" panose="020B0604020202020204" pitchFamily="34" charset="0"/>
                <a:cs typeface="Arial" panose="020B0604020202020204" pitchFamily="34" charset="0"/>
              </a:rPr>
              <a:t>Figueres</a:t>
            </a:r>
            <a:r>
              <a:rPr lang="en-US" b="1" i="1" dirty="0" smtClean="0">
                <a:latin typeface="Arial" panose="020B0604020202020204" pitchFamily="34" charset="0"/>
                <a:cs typeface="Arial" panose="020B0604020202020204" pitchFamily="34" charset="0"/>
              </a:rPr>
              <a:t> – Executive Secretary, UNFCCC</a:t>
            </a:r>
            <a:endParaRPr lang="en-US" b="1" i="1"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2" y="4876806"/>
            <a:ext cx="173196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274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3" y="2895603"/>
            <a:ext cx="7625879" cy="3724096"/>
          </a:xfrm>
          <a:prstGeom prst="rect">
            <a:avLst/>
          </a:prstGeom>
          <a:noFill/>
        </p:spPr>
        <p:txBody>
          <a:bodyPr wrap="square" rtlCol="0">
            <a:spAutoFit/>
          </a:bodyPr>
          <a:lstStyle/>
          <a:p>
            <a:r>
              <a:rPr lang="en-US" sz="2400" b="1" i="1" dirty="0">
                <a:latin typeface="Century" panose="02040604050505020304" pitchFamily="18" charset="0"/>
              </a:rPr>
              <a:t>The Earth Charter asked us to leave behind a period of self-destruction and make a new start, but we have not as yet developed a universal </a:t>
            </a:r>
            <a:r>
              <a:rPr lang="en-US" sz="2400" b="1" i="1" dirty="0" smtClean="0">
                <a:latin typeface="Century" panose="02040604050505020304" pitchFamily="18" charset="0"/>
              </a:rPr>
              <a:t> awareness </a:t>
            </a:r>
            <a:r>
              <a:rPr lang="en-US" sz="2400" b="1" i="1" dirty="0">
                <a:latin typeface="Century" panose="02040604050505020304" pitchFamily="18" charset="0"/>
              </a:rPr>
              <a:t>needed to achieve this. We still lack the culture needed to confront the crisis. We lack leadership capable of striking out on new paths and meeting the needs of the present with concern for all.   </a:t>
            </a:r>
          </a:p>
          <a:p>
            <a:endParaRPr lang="en-US" sz="2400" b="1" i="1" dirty="0" smtClean="0">
              <a:latin typeface="Century" panose="02040604050505020304" pitchFamily="18" charset="0"/>
            </a:endParaRPr>
          </a:p>
          <a:p>
            <a:endParaRPr lang="en-US" sz="2400" b="1" i="1" dirty="0" smtClean="0">
              <a:latin typeface="Century" panose="02040604050505020304" pitchFamily="18" charset="0"/>
            </a:endParaRPr>
          </a:p>
          <a:p>
            <a:r>
              <a:rPr lang="en-US" sz="2000" b="1" dirty="0" smtClean="0">
                <a:latin typeface="Century" panose="02040604050505020304" pitchFamily="18" charset="0"/>
              </a:rPr>
              <a:t>Pope Francis - </a:t>
            </a:r>
            <a:r>
              <a:rPr lang="en-US" sz="2000" b="1" dirty="0" err="1" smtClean="0">
                <a:latin typeface="Century" panose="02040604050505020304" pitchFamily="18" charset="0"/>
              </a:rPr>
              <a:t>Laudato</a:t>
            </a:r>
            <a:r>
              <a:rPr lang="en-US" sz="2000" b="1" dirty="0" smtClean="0">
                <a:latin typeface="Century" panose="02040604050505020304" pitchFamily="18" charset="0"/>
              </a:rPr>
              <a:t>, Si</a:t>
            </a:r>
            <a:endParaRPr lang="en-US" sz="2000" b="1" dirty="0">
              <a:latin typeface="Century" panose="02040604050505020304" pitchFamily="18"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76200"/>
            <a:ext cx="3931920" cy="3261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8757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330" y="883920"/>
            <a:ext cx="8675370" cy="3785652"/>
          </a:xfrm>
          <a:prstGeom prst="rect">
            <a:avLst/>
          </a:prstGeom>
          <a:noFill/>
        </p:spPr>
        <p:txBody>
          <a:bodyPr wrap="square" rtlCol="0">
            <a:spAutoFit/>
          </a:bodyPr>
          <a:lstStyle/>
          <a:p>
            <a:pPr defTabSz="457200"/>
            <a:r>
              <a:rPr lang="en-US" sz="2400" b="1" dirty="0" smtClean="0">
                <a:solidFill>
                  <a:prstClr val="black"/>
                </a:solidFill>
                <a:latin typeface="Century" panose="02040604050505020304" pitchFamily="18" charset="0"/>
              </a:rPr>
              <a:t>What kind of world do we  want to leave to  leave to those who  come after us?</a:t>
            </a:r>
          </a:p>
          <a:p>
            <a:pPr marL="285750" indent="-285750" defTabSz="457200">
              <a:buFont typeface="Wingdings" panose="05000000000000000000" pitchFamily="2" charset="2"/>
              <a:buChar char="v"/>
            </a:pPr>
            <a:endParaRPr lang="en-US" sz="2400" b="1" i="1" dirty="0">
              <a:solidFill>
                <a:prstClr val="black"/>
              </a:solidFill>
              <a:latin typeface="Century" panose="02040604050505020304" pitchFamily="18" charset="0"/>
            </a:endParaRPr>
          </a:p>
          <a:p>
            <a:pPr marL="285750" indent="-285750" defTabSz="457200">
              <a:buFont typeface="Wingdings" panose="05000000000000000000" pitchFamily="2" charset="2"/>
              <a:buChar char="v"/>
            </a:pPr>
            <a:endParaRPr lang="en-US" sz="2400" b="1" i="1" dirty="0" smtClean="0">
              <a:solidFill>
                <a:prstClr val="black"/>
              </a:solidFill>
              <a:latin typeface="Century" panose="02040604050505020304" pitchFamily="18" charset="0"/>
            </a:endParaRPr>
          </a:p>
          <a:p>
            <a:pPr marL="285750" indent="-285750" defTabSz="457200">
              <a:buFont typeface="Wingdings" panose="05000000000000000000" pitchFamily="2" charset="2"/>
              <a:buChar char="v"/>
            </a:pPr>
            <a:r>
              <a:rPr lang="en-US" sz="2400" b="1" dirty="0" smtClean="0">
                <a:solidFill>
                  <a:prstClr val="black"/>
                </a:solidFill>
                <a:latin typeface="Century" panose="02040604050505020304" pitchFamily="18" charset="0"/>
              </a:rPr>
              <a:t>What </a:t>
            </a:r>
            <a:r>
              <a:rPr lang="en-US" sz="2400" b="1" dirty="0">
                <a:solidFill>
                  <a:prstClr val="black"/>
                </a:solidFill>
                <a:latin typeface="Century" panose="02040604050505020304" pitchFamily="18" charset="0"/>
              </a:rPr>
              <a:t>is the purpose of our life in this world?</a:t>
            </a:r>
          </a:p>
          <a:p>
            <a:pPr marL="285750" indent="-285750" defTabSz="457200">
              <a:buFont typeface="Wingdings" panose="05000000000000000000" pitchFamily="2" charset="2"/>
              <a:buChar char="v"/>
            </a:pPr>
            <a:r>
              <a:rPr lang="en-US" sz="2400" b="1" dirty="0" smtClean="0">
                <a:solidFill>
                  <a:prstClr val="black"/>
                </a:solidFill>
                <a:latin typeface="Century" panose="02040604050505020304" pitchFamily="18" charset="0"/>
              </a:rPr>
              <a:t>Why </a:t>
            </a:r>
            <a:r>
              <a:rPr lang="en-US" sz="2400" b="1" dirty="0">
                <a:solidFill>
                  <a:prstClr val="black"/>
                </a:solidFill>
                <a:latin typeface="Century" panose="02040604050505020304" pitchFamily="18" charset="0"/>
              </a:rPr>
              <a:t>are we here?</a:t>
            </a:r>
          </a:p>
          <a:p>
            <a:pPr marL="285750" indent="-285750" defTabSz="457200">
              <a:buFont typeface="Wingdings" panose="05000000000000000000" pitchFamily="2" charset="2"/>
              <a:buChar char="v"/>
            </a:pPr>
            <a:r>
              <a:rPr lang="en-US" sz="2400" b="1" dirty="0" smtClean="0">
                <a:solidFill>
                  <a:prstClr val="black"/>
                </a:solidFill>
                <a:latin typeface="Century" panose="02040604050505020304" pitchFamily="18" charset="0"/>
              </a:rPr>
              <a:t>What </a:t>
            </a:r>
            <a:r>
              <a:rPr lang="en-US" sz="2400" b="1" dirty="0">
                <a:solidFill>
                  <a:prstClr val="black"/>
                </a:solidFill>
                <a:latin typeface="Century" panose="02040604050505020304" pitchFamily="18" charset="0"/>
              </a:rPr>
              <a:t>is the goal of our work and of all our efforts?</a:t>
            </a:r>
          </a:p>
          <a:p>
            <a:pPr marL="285750" indent="-285750" defTabSz="457200">
              <a:buFont typeface="Wingdings" panose="05000000000000000000" pitchFamily="2" charset="2"/>
              <a:buChar char="v"/>
            </a:pPr>
            <a:r>
              <a:rPr lang="en-US" sz="2400" b="1" dirty="0" smtClean="0">
                <a:solidFill>
                  <a:prstClr val="black"/>
                </a:solidFill>
                <a:latin typeface="Century" panose="02040604050505020304" pitchFamily="18" charset="0"/>
              </a:rPr>
              <a:t>What </a:t>
            </a:r>
            <a:r>
              <a:rPr lang="en-US" sz="2400" b="1" dirty="0">
                <a:solidFill>
                  <a:prstClr val="black"/>
                </a:solidFill>
                <a:latin typeface="Century" panose="02040604050505020304" pitchFamily="18" charset="0"/>
              </a:rPr>
              <a:t>need does Earth have of us?</a:t>
            </a:r>
          </a:p>
          <a:p>
            <a:pPr defTabSz="457200"/>
            <a:endParaRPr lang="en-US" sz="2400" b="1" dirty="0" smtClean="0">
              <a:solidFill>
                <a:prstClr val="black"/>
              </a:solidFill>
              <a:latin typeface="Century" panose="02040604050505020304" pitchFamily="18" charset="0"/>
            </a:endParaRPr>
          </a:p>
          <a:p>
            <a:pPr defTabSz="457200"/>
            <a:r>
              <a:rPr lang="en-US" sz="2400" b="1" dirty="0" smtClean="0">
                <a:solidFill>
                  <a:prstClr val="black"/>
                </a:solidFill>
                <a:latin typeface="Century" panose="02040604050505020304" pitchFamily="18" charset="0"/>
              </a:rPr>
              <a:t>We </a:t>
            </a:r>
            <a:r>
              <a:rPr lang="en-US" sz="2400" b="1" dirty="0">
                <a:solidFill>
                  <a:prstClr val="black"/>
                </a:solidFill>
                <a:latin typeface="Century" panose="02040604050505020304" pitchFamily="18" charset="0"/>
              </a:rPr>
              <a:t>need to see that what is at stake is our own dignity. </a:t>
            </a:r>
          </a:p>
        </p:txBody>
      </p:sp>
    </p:spTree>
    <p:extLst>
      <p:ext uri="{BB962C8B-B14F-4D97-AF65-F5344CB8AC3E}">
        <p14:creationId xmlns:p14="http://schemas.microsoft.com/office/powerpoint/2010/main" val="4075328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LC\My Pictures\earth.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a:stretch>
            <a:fillRect/>
          </a:stretch>
        </p:blipFill>
        <p:spPr bwMode="auto">
          <a:xfrm>
            <a:off x="2180131" y="533400"/>
            <a:ext cx="4604714" cy="4537364"/>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1219200" y="5638800"/>
            <a:ext cx="6526576" cy="523220"/>
          </a:xfrm>
          <a:prstGeom prst="rect">
            <a:avLst/>
          </a:prstGeom>
        </p:spPr>
        <p:txBody>
          <a:bodyPr wrap="square">
            <a:spAutoFit/>
          </a:bodyPr>
          <a:lstStyle/>
          <a:p>
            <a:pPr algn="ctr"/>
            <a:r>
              <a:rPr lang="en-US" sz="2800" b="1" dirty="0" smtClean="0">
                <a:solidFill>
                  <a:prstClr val="black"/>
                </a:solidFill>
                <a:latin typeface="Arial" pitchFamily="34" charset="0"/>
                <a:cs typeface="Arial" pitchFamily="34" charset="0"/>
              </a:rPr>
              <a:t>WHAT IS EARTH ASKING OF US?</a:t>
            </a:r>
            <a:endParaRPr lang="en-US"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195936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aris2015andcounting.files.wordpress.com/2014/12/cropped-header_image1.jpg"/>
          <p:cNvPicPr>
            <a:picLocks noChangeAspect="1" noChangeArrowheads="1"/>
          </p:cNvPicPr>
          <p:nvPr/>
        </p:nvPicPr>
        <p:blipFill>
          <a:blip r:embed="rId2" cstate="print"/>
          <a:srcRect/>
          <a:stretch>
            <a:fillRect/>
          </a:stretch>
        </p:blipFill>
        <p:spPr bwMode="auto">
          <a:xfrm>
            <a:off x="0" y="0"/>
            <a:ext cx="9144000" cy="2971800"/>
          </a:xfrm>
          <a:prstGeom prst="rect">
            <a:avLst/>
          </a:prstGeom>
          <a:noFill/>
        </p:spPr>
      </p:pic>
      <p:sp>
        <p:nvSpPr>
          <p:cNvPr id="5" name="Rectangle 4"/>
          <p:cNvSpPr/>
          <p:nvPr/>
        </p:nvSpPr>
        <p:spPr>
          <a:xfrm>
            <a:off x="152400" y="2971806"/>
            <a:ext cx="8915400" cy="3847207"/>
          </a:xfrm>
          <a:prstGeom prst="rect">
            <a:avLst/>
          </a:prstGeom>
        </p:spPr>
        <p:txBody>
          <a:bodyPr wrap="square">
            <a:spAutoFit/>
          </a:bodyPr>
          <a:lstStyle/>
          <a:p>
            <a:pPr algn="ctr"/>
            <a:endParaRPr lang="en-US" sz="3200" b="1" i="1" dirty="0" smtClean="0">
              <a:latin typeface="Arial" pitchFamily="34" charset="0"/>
              <a:cs typeface="Arial" pitchFamily="34" charset="0"/>
            </a:endParaRPr>
          </a:p>
          <a:p>
            <a:pPr algn="ctr"/>
            <a:r>
              <a:rPr lang="en-US" sz="3200" b="1" i="1" dirty="0" smtClean="0">
                <a:latin typeface="Arial" pitchFamily="34" charset="0"/>
                <a:cs typeface="Arial" pitchFamily="34" charset="0"/>
              </a:rPr>
              <a:t>DOMINICAN </a:t>
            </a:r>
            <a:r>
              <a:rPr lang="en-US" sz="3200" b="1" i="1" dirty="0">
                <a:latin typeface="Arial" pitchFamily="34" charset="0"/>
                <a:cs typeface="Arial" pitchFamily="34" charset="0"/>
              </a:rPr>
              <a:t>SISTERS CONFERENCE</a:t>
            </a:r>
          </a:p>
          <a:p>
            <a:pPr algn="ctr"/>
            <a:r>
              <a:rPr lang="en-US" sz="3200" b="1" i="1" dirty="0">
                <a:latin typeface="Arial" pitchFamily="34" charset="0"/>
                <a:cs typeface="Arial" pitchFamily="34" charset="0"/>
              </a:rPr>
              <a:t>OCTOBER </a:t>
            </a:r>
            <a:r>
              <a:rPr lang="en-US" sz="3200" b="1" i="1" dirty="0" smtClean="0">
                <a:latin typeface="Arial" pitchFamily="34" charset="0"/>
                <a:cs typeface="Arial" pitchFamily="34" charset="0"/>
              </a:rPr>
              <a:t>2015 – Part II</a:t>
            </a:r>
          </a:p>
          <a:p>
            <a:pPr algn="ctr"/>
            <a:endParaRPr lang="en-US" sz="3200" b="1" i="1" dirty="0">
              <a:latin typeface="Arial" pitchFamily="34" charset="0"/>
              <a:cs typeface="Arial" pitchFamily="34" charset="0"/>
            </a:endParaRPr>
          </a:p>
          <a:p>
            <a:pPr algn="ctr"/>
            <a:r>
              <a:rPr lang="en-US" sz="2800" b="1" i="1" dirty="0" smtClean="0">
                <a:latin typeface="Arial" pitchFamily="34" charset="0"/>
                <a:cs typeface="Arial" pitchFamily="34" charset="0"/>
              </a:rPr>
              <a:t>COP 21 – November 30 – December 11, 2015</a:t>
            </a:r>
          </a:p>
          <a:p>
            <a:pPr algn="ctr"/>
            <a:endParaRPr lang="en-US" sz="3200" b="1" i="1" dirty="0">
              <a:latin typeface="Arial" pitchFamily="34" charset="0"/>
              <a:cs typeface="Arial" pitchFamily="34" charset="0"/>
            </a:endParaRPr>
          </a:p>
          <a:p>
            <a:pPr algn="ctr"/>
            <a:r>
              <a:rPr lang="en-US" sz="2800" b="1" i="1" dirty="0" smtClean="0">
                <a:latin typeface="Arial" pitchFamily="34" charset="0"/>
                <a:cs typeface="Arial" pitchFamily="34" charset="0"/>
              </a:rPr>
              <a:t>Third International Tribunal on the Rights of Mother Earth, December 4 -5, 2015</a:t>
            </a:r>
            <a:endParaRPr lang="en-US" sz="2800" b="1" i="1" dirty="0">
              <a:latin typeface="Arial" pitchFamily="34" charset="0"/>
              <a:cs typeface="Arial" pitchFamily="34" charset="0"/>
            </a:endParaRPr>
          </a:p>
        </p:txBody>
      </p:sp>
    </p:spTree>
    <p:extLst>
      <p:ext uri="{BB962C8B-B14F-4D97-AF65-F5344CB8AC3E}">
        <p14:creationId xmlns:p14="http://schemas.microsoft.com/office/powerpoint/2010/main" val="41433141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623777"/>
            <a:ext cx="5410200" cy="5170646"/>
          </a:xfrm>
          <a:prstGeom prst="rect">
            <a:avLst/>
          </a:prstGeom>
        </p:spPr>
        <p:txBody>
          <a:bodyPr wrap="square">
            <a:spAutoFit/>
          </a:bodyPr>
          <a:lstStyle/>
          <a:p>
            <a:pPr fontAlgn="base"/>
            <a:r>
              <a:rPr lang="en-US" sz="2400" dirty="0">
                <a:latin typeface="Arial" panose="020B0604020202020204" pitchFamily="34" charset="0"/>
                <a:cs typeface="Arial" panose="020B0604020202020204" pitchFamily="34" charset="0"/>
              </a:rPr>
              <a:t> </a:t>
            </a:r>
            <a:r>
              <a:rPr lang="en-US" sz="2400" u="sng" dirty="0">
                <a:solidFill>
                  <a:schemeClr val="accent2">
                    <a:lumMod val="50000"/>
                  </a:schemeClr>
                </a:solidFill>
                <a:latin typeface="Arial" panose="020B0604020202020204" pitchFamily="34" charset="0"/>
                <a:cs typeface="Arial" panose="020B0604020202020204" pitchFamily="34" charset="0"/>
                <a:hlinkClick r:id="rId2"/>
              </a:rPr>
              <a:t>UNFCCC</a:t>
            </a:r>
            <a:r>
              <a:rPr lang="en-US" sz="2400" dirty="0">
                <a:solidFill>
                  <a:schemeClr val="accent2">
                    <a:lumMod val="50000"/>
                  </a:schemeClr>
                </a:solidFill>
                <a:latin typeface="Arial" panose="020B0604020202020204" pitchFamily="34" charset="0"/>
                <a:cs typeface="Arial" panose="020B0604020202020204" pitchFamily="34" charset="0"/>
              </a:rPr>
              <a:t> </a:t>
            </a:r>
            <a:r>
              <a:rPr lang="en-US" sz="2400" dirty="0" smtClean="0">
                <a:solidFill>
                  <a:schemeClr val="accent2">
                    <a:lumMod val="50000"/>
                  </a:schemeClr>
                </a:solidFill>
                <a:latin typeface="Arial" panose="020B0604020202020204" pitchFamily="34" charset="0"/>
                <a:cs typeface="Arial" panose="020B0604020202020204" pitchFamily="34" charset="0"/>
              </a:rPr>
              <a:t> Since 1995 Secretariat charged </a:t>
            </a:r>
            <a:r>
              <a:rPr lang="en-US" sz="2400" dirty="0">
                <a:solidFill>
                  <a:schemeClr val="accent2">
                    <a:lumMod val="50000"/>
                  </a:schemeClr>
                </a:solidFill>
                <a:latin typeface="Arial" panose="020B0604020202020204" pitchFamily="34" charset="0"/>
                <a:cs typeface="Arial" panose="020B0604020202020204" pitchFamily="34" charset="0"/>
              </a:rPr>
              <a:t>with supporting the operation of the </a:t>
            </a:r>
            <a:r>
              <a:rPr lang="en-US" sz="2400" dirty="0" smtClean="0">
                <a:solidFill>
                  <a:schemeClr val="accent2">
                    <a:lumMod val="50000"/>
                  </a:schemeClr>
                </a:solidFill>
                <a:latin typeface="Arial" panose="020B0604020202020204" pitchFamily="34" charset="0"/>
                <a:cs typeface="Arial" panose="020B0604020202020204" pitchFamily="34" charset="0"/>
              </a:rPr>
              <a:t>Convention, located in Bonn</a:t>
            </a:r>
            <a:r>
              <a:rPr lang="en-US" sz="2400" dirty="0">
                <a:solidFill>
                  <a:schemeClr val="accent2">
                    <a:lumMod val="50000"/>
                  </a:schemeClr>
                </a:solidFill>
                <a:latin typeface="Arial" panose="020B0604020202020204" pitchFamily="34" charset="0"/>
                <a:cs typeface="Arial" panose="020B0604020202020204" pitchFamily="34" charset="0"/>
              </a:rPr>
              <a:t>, Germany</a:t>
            </a:r>
            <a:r>
              <a:rPr lang="en-US" sz="2400" dirty="0" smtClean="0">
                <a:solidFill>
                  <a:schemeClr val="accent2">
                    <a:lumMod val="50000"/>
                  </a:schemeClr>
                </a:solidFill>
                <a:latin typeface="Arial" panose="020B0604020202020204" pitchFamily="34" charset="0"/>
                <a:cs typeface="Arial" panose="020B0604020202020204" pitchFamily="34" charset="0"/>
              </a:rPr>
              <a:t>,</a:t>
            </a:r>
          </a:p>
          <a:p>
            <a:pPr fontAlgn="base"/>
            <a:endParaRPr lang="en-US" sz="2400" dirty="0">
              <a:latin typeface="Arial" panose="020B0604020202020204" pitchFamily="34" charset="0"/>
              <a:cs typeface="Arial" panose="020B0604020202020204" pitchFamily="34" charset="0"/>
            </a:endParaRPr>
          </a:p>
          <a:p>
            <a:pPr fontAlgn="base"/>
            <a:r>
              <a:rPr lang="en-US" sz="2400" dirty="0">
                <a:latin typeface="Arial" panose="020B0604020202020204" pitchFamily="34" charset="0"/>
                <a:cs typeface="Arial" panose="020B0604020202020204" pitchFamily="34" charset="0"/>
              </a:rPr>
              <a:t> </a:t>
            </a:r>
            <a:r>
              <a:rPr lang="en-US" sz="2400" u="sng" dirty="0">
                <a:solidFill>
                  <a:schemeClr val="accent2">
                    <a:lumMod val="50000"/>
                  </a:schemeClr>
                </a:solidFill>
                <a:latin typeface="Arial" panose="020B0604020202020204" pitchFamily="34" charset="0"/>
                <a:cs typeface="Arial" panose="020B0604020202020204" pitchFamily="34" charset="0"/>
                <a:hlinkClick r:id="rId3"/>
              </a:rPr>
              <a:t>Executive Secretary Christiana </a:t>
            </a:r>
            <a:r>
              <a:rPr lang="en-US" sz="2400" u="sng" dirty="0" err="1" smtClean="0">
                <a:solidFill>
                  <a:schemeClr val="accent2">
                    <a:lumMod val="50000"/>
                  </a:schemeClr>
                </a:solidFill>
                <a:latin typeface="Arial" panose="020B0604020202020204" pitchFamily="34" charset="0"/>
                <a:cs typeface="Arial" panose="020B0604020202020204" pitchFamily="34" charset="0"/>
                <a:hlinkClick r:id="rId3"/>
              </a:rPr>
              <a:t>Figueres</a:t>
            </a:r>
            <a:r>
              <a:rPr lang="en-US" sz="2400" u="sng" dirty="0" smtClean="0">
                <a:solidFill>
                  <a:schemeClr val="accent2">
                    <a:lumMod val="50000"/>
                  </a:schemeClr>
                </a:solidFill>
                <a:latin typeface="Arial" panose="020B0604020202020204" pitchFamily="34" charset="0"/>
                <a:cs typeface="Arial" panose="020B0604020202020204" pitchFamily="34" charset="0"/>
              </a:rPr>
              <a:t>, </a:t>
            </a:r>
            <a:r>
              <a:rPr lang="en-US" sz="2400" dirty="0" smtClean="0">
                <a:solidFill>
                  <a:schemeClr val="accent2">
                    <a:lumMod val="50000"/>
                  </a:schemeClr>
                </a:solidFill>
                <a:latin typeface="Arial" panose="020B0604020202020204" pitchFamily="34" charset="0"/>
                <a:cs typeface="Arial" panose="020B0604020202020204" pitchFamily="34" charset="0"/>
              </a:rPr>
              <a:t>serving since July 2010</a:t>
            </a:r>
          </a:p>
          <a:p>
            <a:pPr fontAlgn="base"/>
            <a:endParaRPr lang="en-US" sz="2400" dirty="0">
              <a:solidFill>
                <a:schemeClr val="accent2">
                  <a:lumMod val="50000"/>
                </a:schemeClr>
              </a:solidFill>
              <a:latin typeface="Arial" panose="020B0604020202020204" pitchFamily="34" charset="0"/>
              <a:cs typeface="Arial" panose="020B0604020202020204" pitchFamily="34" charset="0"/>
            </a:endParaRPr>
          </a:p>
          <a:p>
            <a:pPr fontAlgn="base"/>
            <a:r>
              <a:rPr lang="en-US" sz="2400" dirty="0" smtClean="0">
                <a:solidFill>
                  <a:schemeClr val="accent2">
                    <a:lumMod val="50000"/>
                  </a:schemeClr>
                </a:solidFill>
                <a:latin typeface="Arial" panose="020B0604020202020204" pitchFamily="34" charset="0"/>
                <a:cs typeface="Arial" panose="020B0604020202020204" pitchFamily="34" charset="0"/>
              </a:rPr>
              <a:t>195 countries are Parties of the Convention (COP)</a:t>
            </a:r>
          </a:p>
          <a:p>
            <a:pPr fontAlgn="base"/>
            <a:endParaRPr lang="en-US" sz="2400" dirty="0">
              <a:solidFill>
                <a:schemeClr val="accent2">
                  <a:lumMod val="50000"/>
                </a:schemeClr>
              </a:solidFill>
              <a:latin typeface="Arial" panose="020B0604020202020204" pitchFamily="34" charset="0"/>
              <a:cs typeface="Arial" panose="020B0604020202020204" pitchFamily="34" charset="0"/>
            </a:endParaRPr>
          </a:p>
          <a:p>
            <a:pPr fontAlgn="base"/>
            <a:r>
              <a:rPr lang="en-US" sz="2400" dirty="0" smtClean="0">
                <a:solidFill>
                  <a:schemeClr val="accent2">
                    <a:lumMod val="50000"/>
                  </a:schemeClr>
                </a:solidFill>
                <a:latin typeface="Arial" panose="020B0604020202020204" pitchFamily="34" charset="0"/>
                <a:cs typeface="Arial" panose="020B0604020202020204" pitchFamily="34" charset="0"/>
              </a:rPr>
              <a:t>Divided into 3 different groupings</a:t>
            </a:r>
          </a:p>
          <a:p>
            <a:pPr fontAlgn="base"/>
            <a:r>
              <a:rPr lang="en-US" sz="2400" dirty="0" smtClean="0">
                <a:solidFill>
                  <a:schemeClr val="accent2">
                    <a:lumMod val="50000"/>
                  </a:schemeClr>
                </a:solidFill>
                <a:latin typeface="Arial" panose="020B0604020202020204" pitchFamily="34" charset="0"/>
                <a:cs typeface="Arial" panose="020B0604020202020204" pitchFamily="34" charset="0"/>
              </a:rPr>
              <a:t>Annex I, II, III countries</a:t>
            </a:r>
            <a:endParaRPr lang="en-US" sz="2400" dirty="0">
              <a:solidFill>
                <a:schemeClr val="accent2">
                  <a:lumMod val="50000"/>
                </a:schemeClr>
              </a:solidFill>
              <a:latin typeface="Arial" panose="020B0604020202020204" pitchFamily="34" charset="0"/>
              <a:cs typeface="Arial" panose="020B0604020202020204" pitchFamily="34" charset="0"/>
            </a:endParaRPr>
          </a:p>
          <a:p>
            <a:pPr fontAlgn="base"/>
            <a:endParaRPr lang="en-US" dirty="0"/>
          </a:p>
        </p:txBody>
      </p:sp>
      <p:sp>
        <p:nvSpPr>
          <p:cNvPr id="4" name="TextBox 3"/>
          <p:cNvSpPr txBox="1"/>
          <p:nvPr/>
        </p:nvSpPr>
        <p:spPr>
          <a:xfrm>
            <a:off x="-109456" y="762000"/>
            <a:ext cx="8872456" cy="861774"/>
          </a:xfrm>
          <a:prstGeom prst="rect">
            <a:avLst/>
          </a:prstGeom>
          <a:noFill/>
        </p:spPr>
        <p:txBody>
          <a:bodyPr wrap="square" rtlCol="0">
            <a:spAutoFit/>
          </a:bodyPr>
          <a:lstStyle/>
          <a:p>
            <a:pPr algn="ctr"/>
            <a:r>
              <a:rPr lang="en-US" sz="3200" b="1" i="1" dirty="0">
                <a:solidFill>
                  <a:schemeClr val="accent1">
                    <a:lumMod val="50000"/>
                  </a:schemeClr>
                </a:solidFill>
                <a:latin typeface="Arial" pitchFamily="34" charset="0"/>
                <a:cs typeface="Arial" pitchFamily="34" charset="0"/>
              </a:rPr>
              <a:t>COP 21 – November 30 – December 11, 2015</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275941"/>
            <a:ext cx="2892334" cy="2600858"/>
          </a:xfrm>
          <a:prstGeom prst="rect">
            <a:avLst/>
          </a:prstGeom>
        </p:spPr>
      </p:pic>
    </p:spTree>
    <p:extLst>
      <p:ext uri="{BB962C8B-B14F-4D97-AF65-F5344CB8AC3E}">
        <p14:creationId xmlns:p14="http://schemas.microsoft.com/office/powerpoint/2010/main" val="743769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1000"/>
                                        <p:tgtEl>
                                          <p:spTgt spid="2">
                                            <p:txEl>
                                              <p:pRg st="7" end="7"/>
                                            </p:txEl>
                                          </p:spTgt>
                                        </p:tgtEl>
                                      </p:cBhvr>
                                    </p:animEffect>
                                    <p:anim calcmode="lin" valueType="num">
                                      <p:cBhvr>
                                        <p:cTn id="3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4734" y="1359208"/>
            <a:ext cx="5794466" cy="5293757"/>
          </a:xfrm>
          <a:prstGeom prst="rect">
            <a:avLst/>
          </a:prstGeom>
        </p:spPr>
        <p:txBody>
          <a:bodyPr wrap="square">
            <a:spAutoFit/>
          </a:bodyPr>
          <a:lstStyle/>
          <a:p>
            <a:pPr algn="ctr" fontAlgn="base"/>
            <a:endParaRPr lang="en-US" sz="1200" u="sng"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2400" dirty="0">
                <a:solidFill>
                  <a:schemeClr val="accent2">
                    <a:lumMod val="50000"/>
                  </a:schemeClr>
                </a:solidFill>
                <a:latin typeface="Arial" panose="020B0604020202020204" pitchFamily="34" charset="0"/>
                <a:cs typeface="Arial" panose="020B0604020202020204" pitchFamily="34" charset="0"/>
              </a:rPr>
              <a:t> stabilize greenhouse gas concentrations “at a level that would prevent dangerous anthropogenic (human induced) interference with the climate system”. (Article 2) (not more than 1.5 C)</a:t>
            </a:r>
          </a:p>
          <a:p>
            <a:pPr marL="285750" indent="-285750" fontAlgn="base">
              <a:buFont typeface="Arial" panose="020B0604020202020204" pitchFamily="34" charset="0"/>
              <a:buChar char="•"/>
            </a:pPr>
            <a:endParaRPr lang="en-US" sz="1400" dirty="0">
              <a:solidFill>
                <a:schemeClr val="accent2">
                  <a:lumMod val="50000"/>
                </a:schemeClr>
              </a:solidFill>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2400" dirty="0">
                <a:solidFill>
                  <a:schemeClr val="accent2">
                    <a:lumMod val="50000"/>
                  </a:schemeClr>
                </a:solidFill>
                <a:latin typeface="Arial" panose="020B0604020202020204" pitchFamily="34" charset="0"/>
                <a:cs typeface="Arial" panose="020B0604020202020204" pitchFamily="34" charset="0"/>
              </a:rPr>
              <a:t>“such a level should be achieved within a time-frame sufficient to allow ecosystems to adapt naturally to climate change, to ensure that food production is not threatened, and to enable economic development to proceed in a sustainable manner”.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75941"/>
            <a:ext cx="2892334" cy="2600858"/>
          </a:xfrm>
          <a:prstGeom prst="rect">
            <a:avLst/>
          </a:prstGeom>
        </p:spPr>
      </p:pic>
      <p:sp>
        <p:nvSpPr>
          <p:cNvPr id="5" name="TextBox 4"/>
          <p:cNvSpPr txBox="1"/>
          <p:nvPr/>
        </p:nvSpPr>
        <p:spPr>
          <a:xfrm>
            <a:off x="986288" y="609603"/>
            <a:ext cx="7243315" cy="800219"/>
          </a:xfrm>
          <a:prstGeom prst="rect">
            <a:avLst/>
          </a:prstGeom>
          <a:noFill/>
        </p:spPr>
        <p:txBody>
          <a:bodyPr wrap="square" rtlCol="0">
            <a:spAutoFit/>
          </a:bodyPr>
          <a:lstStyle/>
          <a:p>
            <a:pPr algn="ctr"/>
            <a:r>
              <a:rPr lang="en-US" sz="2800" b="1" dirty="0">
                <a:solidFill>
                  <a:srgbClr val="C00000"/>
                </a:solidFill>
                <a:latin typeface="Arial" panose="020B0604020202020204" pitchFamily="34" charset="0"/>
                <a:cs typeface="Arial" panose="020B0604020202020204" pitchFamily="34" charset="0"/>
                <a:hlinkClick r:id="rId3"/>
              </a:rPr>
              <a:t>The ultimate objective of the Convention</a:t>
            </a:r>
            <a:endParaRPr lang="en-US" sz="2800" b="1" dirty="0">
              <a:solidFill>
                <a:srgbClr val="C0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68225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13648" cy="2590800"/>
          </a:xfrm>
        </p:spPr>
        <p:txBody>
          <a:bodyPr>
            <a:normAutofit/>
          </a:bodyPr>
          <a:lstStyle/>
          <a:p>
            <a:r>
              <a:rPr lang="en-US" dirty="0" smtClean="0"/>
              <a:t/>
            </a:r>
            <a:br>
              <a:rPr lang="en-US" dirty="0" smtClean="0"/>
            </a:br>
            <a:r>
              <a:rPr lang="en-US" dirty="0">
                <a:effectLst>
                  <a:outerShdw blurRad="38100" dist="38100" dir="2700000" algn="tl">
                    <a:srgbClr val="000000">
                      <a:alpha val="43137"/>
                    </a:srgbClr>
                  </a:outerShdw>
                  <a:reflection blurRad="12700" stA="48000" endA="300" endPos="55000" dir="5400000" sy="-90000" algn="bl" rotWithShape="0"/>
                </a:effectLst>
              </a:rPr>
              <a:t/>
            </a:r>
            <a:br>
              <a:rPr lang="en-US" dirty="0">
                <a:effectLst>
                  <a:outerShdw blurRad="38100" dist="38100" dir="2700000" algn="tl">
                    <a:srgbClr val="000000">
                      <a:alpha val="43137"/>
                    </a:srgbClr>
                  </a:outerShdw>
                  <a:reflection blurRad="12700" stA="48000" endA="300" endPos="55000" dir="5400000" sy="-90000" algn="bl" rotWithShape="0"/>
                </a:effectLst>
              </a:rPr>
            </a:br>
            <a:endParaRPr lang="en-US"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TextBox 2"/>
          <p:cNvSpPr txBox="1"/>
          <p:nvPr/>
        </p:nvSpPr>
        <p:spPr>
          <a:xfrm>
            <a:off x="381000" y="838203"/>
            <a:ext cx="8534400" cy="3046988"/>
          </a:xfrm>
          <a:prstGeom prst="rect">
            <a:avLst/>
          </a:prstGeom>
          <a:noFill/>
        </p:spPr>
        <p:txBody>
          <a:bodyPr wrap="square" rtlCol="0">
            <a:spAutoFit/>
          </a:bodyPr>
          <a:lstStyle/>
          <a:p>
            <a:pPr algn="ctr"/>
            <a:endParaRPr lang="en-US" sz="3200" dirty="0" smtClean="0">
              <a:solidFill>
                <a:schemeClr val="tx2"/>
              </a:solidFill>
              <a:latin typeface="Arial" panose="020B0604020202020204" pitchFamily="34" charset="0"/>
              <a:cs typeface="Arial" panose="020B0604020202020204" pitchFamily="34" charset="0"/>
            </a:endParaRPr>
          </a:p>
          <a:p>
            <a:pPr algn="ctr"/>
            <a:endParaRPr lang="en-US" sz="3200" dirty="0" smtClean="0">
              <a:solidFill>
                <a:schemeClr val="tx2"/>
              </a:solidFill>
              <a:latin typeface="Arial" panose="020B0604020202020204" pitchFamily="34" charset="0"/>
              <a:cs typeface="Arial" panose="020B0604020202020204" pitchFamily="34" charset="0"/>
            </a:endParaRPr>
          </a:p>
          <a:p>
            <a:pPr algn="ctr"/>
            <a:endParaRPr lang="en-US" sz="3200" dirty="0" smtClean="0">
              <a:solidFill>
                <a:schemeClr val="tx2"/>
              </a:solidFill>
              <a:latin typeface="Arial" panose="020B0604020202020204" pitchFamily="34" charset="0"/>
              <a:cs typeface="Arial" panose="020B0604020202020204" pitchFamily="34" charset="0"/>
            </a:endParaRPr>
          </a:p>
          <a:p>
            <a:pPr algn="ctr"/>
            <a:r>
              <a:rPr lang="en-US" sz="3200" b="1" dirty="0" smtClean="0">
                <a:solidFill>
                  <a:srgbClr val="C00000"/>
                </a:solidFill>
                <a:latin typeface="Arial" panose="020B0604020202020204" pitchFamily="34" charset="0"/>
                <a:cs typeface="Arial" panose="020B0604020202020204" pitchFamily="34" charset="0"/>
              </a:rPr>
              <a:t>Third International Tribunal on Rights of Mother Earth</a:t>
            </a:r>
            <a:endParaRPr lang="en-US" sz="3200" b="1" dirty="0">
              <a:solidFill>
                <a:srgbClr val="C00000"/>
              </a:solidFill>
              <a:latin typeface="Arial" panose="020B0604020202020204" pitchFamily="34" charset="0"/>
              <a:cs typeface="Arial" panose="020B0604020202020204" pitchFamily="34" charset="0"/>
            </a:endParaRPr>
          </a:p>
          <a:p>
            <a:pPr algn="ctr"/>
            <a:r>
              <a:rPr lang="en-US" sz="3200" dirty="0" smtClean="0">
                <a:solidFill>
                  <a:srgbClr val="C00000"/>
                </a:solidFill>
                <a:latin typeface="Arial" panose="020B0604020202020204" pitchFamily="34" charset="0"/>
                <a:cs typeface="Arial" panose="020B0604020202020204" pitchFamily="34" charset="0"/>
              </a:rPr>
              <a:t>December 4 – 5, 2015</a:t>
            </a:r>
            <a:endParaRPr lang="en-US" sz="3200"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129647"/>
            <a:ext cx="2032000" cy="2438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95588"/>
            <a:ext cx="7620000" cy="16073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769" y="4109175"/>
            <a:ext cx="2642038" cy="2375786"/>
          </a:xfrm>
          <a:prstGeom prst="rect">
            <a:avLst/>
          </a:prstGeom>
        </p:spPr>
      </p:pic>
    </p:spTree>
    <p:extLst>
      <p:ext uri="{BB962C8B-B14F-4D97-AF65-F5344CB8AC3E}">
        <p14:creationId xmlns:p14="http://schemas.microsoft.com/office/powerpoint/2010/main" val="8744586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C00000"/>
                </a:solidFill>
                <a:latin typeface="Arial" panose="020B0604020202020204" pitchFamily="34" charset="0"/>
                <a:cs typeface="Arial" panose="020B0604020202020204" pitchFamily="34" charset="0"/>
              </a:rPr>
              <a:t>These are the first two international ETHICS tribunals on the Rights of Mother Earth</a:t>
            </a:r>
            <a:endParaRPr lang="en-US" sz="2400" b="1" dirty="0">
              <a:solidFill>
                <a:srgbClr val="C0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52401" y="666750"/>
            <a:ext cx="4343400" cy="1162050"/>
          </a:xfrm>
        </p:spPr>
        <p:txBody>
          <a:bodyPr>
            <a:normAutofit/>
          </a:bodyPr>
          <a:lstStyle/>
          <a:p>
            <a:pPr algn="ctr"/>
            <a:r>
              <a:rPr lang="en-US" b="1" dirty="0">
                <a:solidFill>
                  <a:srgbClr val="C00000"/>
                </a:solidFill>
                <a:latin typeface="Arial" panose="020B0604020202020204" pitchFamily="34" charset="0"/>
                <a:cs typeface="Arial" panose="020B0604020202020204" pitchFamily="34" charset="0"/>
              </a:rPr>
              <a:t>First </a:t>
            </a:r>
            <a:r>
              <a:rPr lang="en-US" b="1" dirty="0" smtClean="0">
                <a:solidFill>
                  <a:srgbClr val="C00000"/>
                </a:solidFill>
                <a:latin typeface="Arial" panose="020B0604020202020204" pitchFamily="34" charset="0"/>
                <a:cs typeface="Arial" panose="020B0604020202020204" pitchFamily="34" charset="0"/>
              </a:rPr>
              <a:t>Tribunal of Rights of Mother </a:t>
            </a:r>
            <a:r>
              <a:rPr lang="en-US" b="1" dirty="0" err="1" smtClean="0">
                <a:solidFill>
                  <a:srgbClr val="C00000"/>
                </a:solidFill>
                <a:latin typeface="Arial" panose="020B0604020202020204" pitchFamily="34" charset="0"/>
                <a:cs typeface="Arial" panose="020B0604020202020204" pitchFamily="34" charset="0"/>
              </a:rPr>
              <a:t>EArth</a:t>
            </a:r>
            <a:r>
              <a:rPr lang="en-US" b="1" dirty="0" smtClean="0">
                <a:solidFill>
                  <a:srgbClr val="C00000"/>
                </a:solidFill>
                <a:latin typeface="Arial" panose="020B0604020202020204" pitchFamily="34" charset="0"/>
                <a:cs typeface="Arial" panose="020B0604020202020204" pitchFamily="34" charset="0"/>
              </a:rPr>
              <a:t> – Quito, Ecuador</a:t>
            </a:r>
          </a:p>
          <a:p>
            <a:pPr algn="ctr"/>
            <a:r>
              <a:rPr lang="en-US" b="1" dirty="0" smtClean="0">
                <a:solidFill>
                  <a:srgbClr val="C00000"/>
                </a:solidFill>
                <a:latin typeface="Arial" panose="020B0604020202020204" pitchFamily="34" charset="0"/>
                <a:cs typeface="Arial" panose="020B0604020202020204" pitchFamily="34" charset="0"/>
              </a:rPr>
              <a:t>January 14, 2014</a:t>
            </a:r>
            <a:endParaRPr lang="en-US" b="1" dirty="0">
              <a:solidFill>
                <a:srgbClr val="C00000"/>
              </a:solidFill>
            </a:endParaRPr>
          </a:p>
        </p:txBody>
      </p:sp>
      <p:sp>
        <p:nvSpPr>
          <p:cNvPr id="4" name="Text Placeholder 3"/>
          <p:cNvSpPr>
            <a:spLocks noGrp="1"/>
          </p:cNvSpPr>
          <p:nvPr>
            <p:ph type="body" sz="half" idx="3"/>
          </p:nvPr>
        </p:nvSpPr>
        <p:spPr>
          <a:xfrm>
            <a:off x="4645028" y="666750"/>
            <a:ext cx="4270375" cy="1238250"/>
          </a:xfrm>
        </p:spPr>
        <p:txBody>
          <a:bodyPr>
            <a:normAutofit/>
          </a:bodyPr>
          <a:lstStyle/>
          <a:p>
            <a:pPr algn="ctr"/>
            <a:r>
              <a:rPr lang="en-US" b="1" dirty="0" smtClean="0">
                <a:solidFill>
                  <a:srgbClr val="C00000"/>
                </a:solidFill>
                <a:latin typeface="Arial" panose="020B0604020202020204" pitchFamily="34" charset="0"/>
                <a:cs typeface="Arial" panose="020B0604020202020204" pitchFamily="34" charset="0"/>
              </a:rPr>
              <a:t>Second Tribunal of Rights of Mother Earth  - Lima, Peru</a:t>
            </a:r>
          </a:p>
          <a:p>
            <a:pPr algn="ctr"/>
            <a:r>
              <a:rPr lang="en-US" b="1" dirty="0" smtClean="0">
                <a:solidFill>
                  <a:srgbClr val="C00000"/>
                </a:solidFill>
                <a:latin typeface="Arial" panose="020B0604020202020204" pitchFamily="34" charset="0"/>
                <a:cs typeface="Arial" panose="020B0604020202020204" pitchFamily="34" charset="0"/>
              </a:rPr>
              <a:t>December 9, 2014</a:t>
            </a:r>
            <a:endParaRPr lang="en-US" b="1" dirty="0">
              <a:solidFill>
                <a:srgbClr val="C00000"/>
              </a:solidFill>
              <a:latin typeface="Arial" panose="020B0604020202020204" pitchFamily="34" charset="0"/>
              <a:cs typeface="Arial" panose="020B0604020202020204" pitchFamily="34" charset="0"/>
            </a:endParaRPr>
          </a:p>
        </p:txBody>
      </p:sp>
      <p:pic>
        <p:nvPicPr>
          <p:cNvPr id="7" name="Tribunal-panel.jpg">
            <a:hlinkClick r:id="" action="ppaction://media"/>
          </p:cNvPr>
          <p:cNvPicPr>
            <a:picLocks noGrp="1" noChangeAspect="1"/>
          </p:cNvPicPr>
          <p:nvPr>
            <p:ph sz="quarter" idx="2"/>
            <a:videoFile r:link="rId2"/>
            <p:extLst>
              <p:ext uri="{DAA4B4D4-6D71-4841-9C94-3DE7FCFB9230}">
                <p14:media xmlns:p14="http://schemas.microsoft.com/office/powerpoint/2010/main" r:embed="rId1"/>
              </p:ext>
            </p:extLst>
          </p:nvPr>
        </p:nvPicPr>
        <p:blipFill>
          <a:blip r:embed="rId4"/>
          <a:stretch>
            <a:fillRect/>
          </a:stretch>
        </p:blipFill>
        <p:spPr>
          <a:xfrm>
            <a:off x="152400" y="2133600"/>
            <a:ext cx="4572000" cy="2459576"/>
          </a:xfrm>
        </p:spPr>
      </p:pic>
      <p:pic>
        <p:nvPicPr>
          <p:cNvPr id="8" name="Content Placeholder 7"/>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5027147" y="2209806"/>
            <a:ext cx="3910481" cy="2385393"/>
          </a:xfrm>
          <a:prstGeom prst="rect">
            <a:avLst/>
          </a:prstGeom>
        </p:spPr>
      </p:pic>
    </p:spTree>
    <p:extLst>
      <p:ext uri="{BB962C8B-B14F-4D97-AF65-F5344CB8AC3E}">
        <p14:creationId xmlns:p14="http://schemas.microsoft.com/office/powerpoint/2010/main" val="3160396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7"/>
                                        </p:tgtEl>
                                      </p:cBhvr>
                                    </p:cmd>
                                  </p:childTnLst>
                                </p:cTn>
                              </p:par>
                            </p:childTnLst>
                          </p:cTn>
                        </p:par>
                      </p:childTnLst>
                    </p:cTn>
                  </p:par>
                </p:childTnLst>
              </p:cTn>
              <p:nextCondLst>
                <p:cond evt="onClick" delay="0">
                  <p:tgtEl>
                    <p:spTgt spid="7"/>
                  </p:tgtEl>
                </p:cond>
              </p:nextCondLst>
            </p:seq>
            <p:video>
              <p:cMediaNode vol="80000">
                <p:cTn id="30" fill="hold" display="0">
                  <p:stCondLst>
                    <p:cond delay="indefinite"/>
                  </p:stCondLst>
                </p:cTn>
                <p:tgtEl>
                  <p:spTgt spid="7"/>
                </p:tgtEl>
              </p:cMediaNode>
            </p:video>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176" y="457200"/>
            <a:ext cx="8686800" cy="841248"/>
          </a:xfrm>
        </p:spPr>
        <p:txBody>
          <a:bodyPr>
            <a:normAutofit fontScale="90000"/>
          </a:bodyPr>
          <a:lstStyle/>
          <a:p>
            <a:pPr algn="ctr"/>
            <a:r>
              <a:rPr lang="en-US" sz="3100" b="1" dirty="0" smtClean="0">
                <a:solidFill>
                  <a:srgbClr val="C00000"/>
                </a:solidFill>
                <a:effectLst/>
                <a:latin typeface="Arial" panose="020B0604020202020204" pitchFamily="34" charset="0"/>
                <a:cs typeface="Arial" panose="020B0604020202020204" pitchFamily="34" charset="0"/>
              </a:rPr>
              <a:t>Cases to be heard: Co-violations of</a:t>
            </a:r>
            <a:br>
              <a:rPr lang="en-US" sz="3100" b="1" dirty="0" smtClean="0">
                <a:solidFill>
                  <a:srgbClr val="C00000"/>
                </a:solidFill>
                <a:effectLst/>
                <a:latin typeface="Arial" panose="020B0604020202020204" pitchFamily="34" charset="0"/>
                <a:cs typeface="Arial" panose="020B0604020202020204" pitchFamily="34" charset="0"/>
              </a:rPr>
            </a:br>
            <a:r>
              <a:rPr lang="en-US" sz="3100" b="1" dirty="0" smtClean="0">
                <a:solidFill>
                  <a:srgbClr val="C00000"/>
                </a:solidFill>
                <a:effectLst/>
                <a:latin typeface="Arial" panose="020B0604020202020204" pitchFamily="34" charset="0"/>
                <a:cs typeface="Arial" panose="020B0604020202020204" pitchFamily="34" charset="0"/>
              </a:rPr>
              <a:t>Environmental and Human Rights</a:t>
            </a:r>
            <a:r>
              <a:rPr lang="en-US" sz="2800" dirty="0">
                <a:solidFill>
                  <a:srgbClr val="C00000"/>
                </a:solidFill>
                <a:effectLst/>
              </a:rPr>
              <a:t/>
            </a:r>
            <a:br>
              <a:rPr lang="en-US" sz="2800" dirty="0">
                <a:solidFill>
                  <a:srgbClr val="C00000"/>
                </a:solidFill>
                <a:effectLst/>
              </a:rPr>
            </a:br>
            <a:endParaRPr lang="en-US" sz="28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152400" y="1371605"/>
            <a:ext cx="6858000" cy="5262979"/>
          </a:xfrm>
          <a:prstGeom prst="rect">
            <a:avLst/>
          </a:prstGeom>
        </p:spPr>
        <p:txBody>
          <a:bodyPr wrap="square">
            <a:spAutoFit/>
          </a:bodyPr>
          <a:lstStyle/>
          <a:p>
            <a:pPr marL="285750" indent="-285750">
              <a:buFont typeface="Arial" panose="020B0604020202020204" pitchFamily="34" charset="0"/>
              <a:buChar char="•"/>
            </a:pPr>
            <a:r>
              <a:rPr lang="en-US" sz="2400" b="1" dirty="0" err="1" smtClean="0">
                <a:solidFill>
                  <a:schemeClr val="tx2"/>
                </a:solidFill>
                <a:latin typeface="Arial" panose="020B0604020202020204" pitchFamily="34" charset="0"/>
                <a:cs typeface="Arial" panose="020B0604020202020204" pitchFamily="34" charset="0"/>
              </a:rPr>
              <a:t>Financialization</a:t>
            </a:r>
            <a:r>
              <a:rPr lang="en-US" sz="2400" b="1" dirty="0" smtClean="0">
                <a:solidFill>
                  <a:schemeClr val="tx2"/>
                </a:solidFill>
                <a:latin typeface="Arial" panose="020B0604020202020204" pitchFamily="34" charset="0"/>
                <a:cs typeface="Arial" panose="020B0604020202020204" pitchFamily="34" charset="0"/>
              </a:rPr>
              <a:t>/commodification </a:t>
            </a:r>
            <a:r>
              <a:rPr lang="en-US" sz="2400" b="1" dirty="0">
                <a:solidFill>
                  <a:schemeClr val="tx2"/>
                </a:solidFill>
                <a:latin typeface="Arial" panose="020B0604020202020204" pitchFamily="34" charset="0"/>
                <a:cs typeface="Arial" panose="020B0604020202020204" pitchFamily="34" charset="0"/>
              </a:rPr>
              <a:t>of N</a:t>
            </a:r>
            <a:r>
              <a:rPr lang="en-US" sz="2400" b="1" dirty="0" smtClean="0">
                <a:solidFill>
                  <a:schemeClr val="tx2"/>
                </a:solidFill>
                <a:latin typeface="Arial" panose="020B0604020202020204" pitchFamily="34" charset="0"/>
                <a:cs typeface="Arial" panose="020B0604020202020204" pitchFamily="34" charset="0"/>
              </a:rPr>
              <a:t>ature</a:t>
            </a:r>
            <a:endParaRPr lang="en-US" sz="2400" b="1" dirty="0">
              <a:solidFill>
                <a:schemeClr val="tx2"/>
              </a:solidFill>
              <a:latin typeface="Arial" panose="020B0604020202020204" pitchFamily="34" charset="0"/>
              <a:cs typeface="Arial" panose="020B0604020202020204" pitchFamily="34" charset="0"/>
            </a:endParaRPr>
          </a:p>
          <a:p>
            <a:endParaRPr lang="en-US" sz="12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Fracking</a:t>
            </a:r>
          </a:p>
          <a:p>
            <a:endParaRPr lang="en-US" sz="12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Climate Change: False Solutions</a:t>
            </a:r>
          </a:p>
          <a:p>
            <a:endParaRPr lang="en-US" sz="12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smtClean="0">
                <a:solidFill>
                  <a:schemeClr val="tx2"/>
                </a:solidFill>
                <a:latin typeface="Arial" panose="020B0604020202020204" pitchFamily="34" charset="0"/>
                <a:cs typeface="Arial" panose="020B0604020202020204" pitchFamily="34" charset="0"/>
              </a:rPr>
              <a:t>Agro-food </a:t>
            </a:r>
            <a:r>
              <a:rPr lang="en-US" sz="2400" b="1" dirty="0">
                <a:solidFill>
                  <a:schemeClr val="tx2"/>
                </a:solidFill>
                <a:latin typeface="Arial" panose="020B0604020202020204" pitchFamily="34" charset="0"/>
                <a:cs typeface="Arial" panose="020B0604020202020204" pitchFamily="34" charset="0"/>
              </a:rPr>
              <a:t>industry</a:t>
            </a:r>
          </a:p>
          <a:p>
            <a:endParaRPr lang="en-US" sz="12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GMOs</a:t>
            </a:r>
          </a:p>
          <a:p>
            <a:endParaRPr lang="en-US" sz="12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Mega Dams in the Amazon</a:t>
            </a:r>
          </a:p>
          <a:p>
            <a:endParaRPr lang="en-US" sz="12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Oil and minerals </a:t>
            </a:r>
            <a:r>
              <a:rPr lang="en-US" sz="2400" b="1" dirty="0" smtClean="0">
                <a:solidFill>
                  <a:schemeClr val="tx2"/>
                </a:solidFill>
                <a:latin typeface="Arial" panose="020B0604020202020204" pitchFamily="34" charset="0"/>
                <a:cs typeface="Arial" panose="020B0604020202020204" pitchFamily="34" charset="0"/>
              </a:rPr>
              <a:t>extraction</a:t>
            </a:r>
          </a:p>
          <a:p>
            <a:endParaRPr lang="en-US" sz="24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smtClean="0">
                <a:solidFill>
                  <a:schemeClr val="tx2"/>
                </a:solidFill>
                <a:latin typeface="Arial" panose="020B0604020202020204" pitchFamily="34" charset="0"/>
                <a:cs typeface="Arial" panose="020B0604020202020204" pitchFamily="34" charset="0"/>
              </a:rPr>
              <a:t>Eliminating Ecocide/Crimes against Nature</a:t>
            </a:r>
            <a:endParaRPr lang="en-US" sz="2400" b="1" dirty="0">
              <a:solidFill>
                <a:schemeClr val="tx2"/>
              </a:solidFill>
              <a:latin typeface="Arial" panose="020B0604020202020204" pitchFamily="34" charset="0"/>
              <a:cs typeface="Arial" panose="020B0604020202020204" pitchFamily="34" charset="0"/>
            </a:endParaRPr>
          </a:p>
          <a:p>
            <a:endParaRPr lang="en-US" sz="1200" b="1" dirty="0">
              <a:solidFill>
                <a:schemeClr val="tx2"/>
              </a:solidFill>
              <a:latin typeface="Arial" panose="020B0604020202020204" pitchFamily="34" charset="0"/>
              <a:cs typeface="Arial" panose="020B0604020202020204" pitchFamily="34" charset="0"/>
            </a:endParaRPr>
          </a:p>
          <a:p>
            <a:endParaRPr lang="en-US" sz="1200" b="1"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smtClean="0">
                <a:solidFill>
                  <a:schemeClr val="tx2"/>
                </a:solidFill>
                <a:latin typeface="Arial" panose="020B0604020202020204" pitchFamily="34" charset="0"/>
                <a:cs typeface="Arial" panose="020B0604020202020204" pitchFamily="34" charset="0"/>
              </a:rPr>
              <a:t>Defenders of Mother Earth</a:t>
            </a:r>
            <a:endParaRPr lang="en-US" sz="2400" b="1" dirty="0">
              <a:solidFill>
                <a:schemeClr val="tx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2" y="1981200"/>
            <a:ext cx="2590799" cy="3352800"/>
          </a:xfrm>
          <a:prstGeom prst="rect">
            <a:avLst/>
          </a:prstGeom>
        </p:spPr>
      </p:pic>
    </p:spTree>
    <p:extLst>
      <p:ext uri="{BB962C8B-B14F-4D97-AF65-F5344CB8AC3E}">
        <p14:creationId xmlns:p14="http://schemas.microsoft.com/office/powerpoint/2010/main" val="28887337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0.wp.com/www.un.org/sustainabledevelopment/wp-content/uploads/2015/01/Digital_Cards_2015_TGA_YOUTH2.jpg?w=669"/>
          <p:cNvPicPr>
            <a:picLocks noChangeAspect="1" noChangeArrowheads="1"/>
          </p:cNvPicPr>
          <p:nvPr/>
        </p:nvPicPr>
        <p:blipFill>
          <a:blip r:embed="rId3" cstate="print"/>
          <a:srcRect/>
          <a:stretch>
            <a:fillRect/>
          </a:stretch>
        </p:blipFill>
        <p:spPr bwMode="auto">
          <a:xfrm>
            <a:off x="-1"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609606"/>
            <a:ext cx="7162800" cy="1138773"/>
          </a:xfrm>
          <a:prstGeom prst="rect">
            <a:avLst/>
          </a:prstGeom>
          <a:noFill/>
        </p:spPr>
        <p:txBody>
          <a:bodyPr wrap="square" rtlCol="0">
            <a:spAutoFit/>
          </a:bodyPr>
          <a:lstStyle/>
          <a:p>
            <a:pPr algn="ctr"/>
            <a:r>
              <a:rPr lang="en-US" sz="3200" dirty="0" smtClean="0">
                <a:solidFill>
                  <a:srgbClr val="C00000"/>
                </a:solidFill>
                <a:latin typeface="Arial" panose="020B0604020202020204" pitchFamily="34" charset="0"/>
                <a:cs typeface="Arial" panose="020B0604020202020204" pitchFamily="34" charset="0"/>
              </a:rPr>
              <a:t>Judges issue evidentiary findings</a:t>
            </a:r>
          </a:p>
          <a:p>
            <a:endParaRPr lang="en-US" dirty="0"/>
          </a:p>
          <a:p>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643116"/>
            <a:ext cx="3048000" cy="2667000"/>
          </a:xfrm>
          <a:prstGeom prst="rect">
            <a:avLst/>
          </a:prstGeom>
        </p:spPr>
      </p:pic>
      <p:sp>
        <p:nvSpPr>
          <p:cNvPr id="7" name="TextBox 6"/>
          <p:cNvSpPr txBox="1"/>
          <p:nvPr/>
        </p:nvSpPr>
        <p:spPr>
          <a:xfrm>
            <a:off x="3429000" y="1178990"/>
            <a:ext cx="5562600" cy="5632311"/>
          </a:xfrm>
          <a:prstGeom prst="rect">
            <a:avLst/>
          </a:prstGeom>
          <a:noFill/>
        </p:spPr>
        <p:txBody>
          <a:bodyPr wrap="square" rtlCol="0">
            <a:spAutoFit/>
          </a:bodyPr>
          <a:lstStyle/>
          <a:p>
            <a:endParaRPr lang="en-US" sz="2000" dirty="0" smtClean="0">
              <a:solidFill>
                <a:schemeClr val="accent1">
                  <a:lumMod val="50000"/>
                </a:schemeClr>
              </a:solidFill>
              <a:latin typeface="Arial" panose="020B0604020202020204" pitchFamily="34" charset="0"/>
              <a:cs typeface="Arial" panose="020B0604020202020204" pitchFamily="34" charset="0"/>
            </a:endParaRPr>
          </a:p>
          <a:p>
            <a:r>
              <a:rPr lang="en-US" sz="2000" dirty="0" smtClean="0">
                <a:solidFill>
                  <a:schemeClr val="accent1">
                    <a:lumMod val="50000"/>
                  </a:schemeClr>
                </a:solidFill>
                <a:latin typeface="Arial" panose="020B0604020202020204" pitchFamily="34" charset="0"/>
                <a:cs typeface="Arial" panose="020B0604020202020204" pitchFamily="34" charset="0"/>
              </a:rPr>
              <a:t>Each judge issues an opinion on a single case whether there is a violation of the Universal Declaration of the Rights of Mother Earth. If yes, the judge will:</a:t>
            </a:r>
          </a:p>
          <a:p>
            <a:endParaRPr lang="en-US" sz="2000" dirty="0" smtClean="0">
              <a:solidFill>
                <a:schemeClr val="accent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schemeClr val="accent1">
                    <a:lumMod val="50000"/>
                  </a:schemeClr>
                </a:solidFill>
                <a:latin typeface="Arial" panose="020B0604020202020204" pitchFamily="34" charset="0"/>
                <a:cs typeface="Arial" panose="020B0604020202020204" pitchFamily="34" charset="0"/>
              </a:rPr>
              <a:t>Recommend actions for reparation, mitigation, restoration and prevention of further damages and harm.</a:t>
            </a:r>
          </a:p>
          <a:p>
            <a:endParaRPr lang="en-US" sz="2000" dirty="0" smtClean="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chemeClr val="accent1">
                    <a:lumMod val="50000"/>
                  </a:schemeClr>
                </a:solidFill>
                <a:latin typeface="Arial" panose="020B0604020202020204" pitchFamily="34" charset="0"/>
                <a:cs typeface="Arial" panose="020B0604020202020204" pitchFamily="34" charset="0"/>
              </a:rPr>
              <a:t>Advance notice to appropriate national governmental body, if responsible</a:t>
            </a:r>
          </a:p>
          <a:p>
            <a:endParaRPr lang="en-US" sz="2000" dirty="0" smtClean="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chemeClr val="accent1">
                    <a:lumMod val="50000"/>
                  </a:schemeClr>
                </a:solidFill>
                <a:latin typeface="Arial" panose="020B0604020202020204" pitchFamily="34" charset="0"/>
                <a:cs typeface="Arial" panose="020B0604020202020204" pitchFamily="34" charset="0"/>
              </a:rPr>
              <a:t>Notify CEO/Board of Directors of corporation responsible</a:t>
            </a:r>
          </a:p>
          <a:p>
            <a:endParaRPr lang="en-US" sz="2000" dirty="0" smtClean="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chemeClr val="accent1">
                    <a:lumMod val="50000"/>
                  </a:schemeClr>
                </a:solidFill>
                <a:latin typeface="Arial" panose="020B0604020202020204" pitchFamily="34" charset="0"/>
                <a:cs typeface="Arial" panose="020B0604020202020204" pitchFamily="34" charset="0"/>
              </a:rPr>
              <a:t>Leverage of press coverage and building of public opinion </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9065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barn(inVertical)">
                                      <p:cBhvr>
                                        <p:cTn id="7" dur="500"/>
                                        <p:tgtEl>
                                          <p:spTgt spid="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7" end="7"/>
                                            </p:txEl>
                                          </p:spTgt>
                                        </p:tgtEl>
                                        <p:attrNameLst>
                                          <p:attrName>style.visibility</p:attrName>
                                        </p:attrNameLst>
                                      </p:cBhvr>
                                      <p:to>
                                        <p:strVal val="visible"/>
                                      </p:to>
                                    </p:set>
                                    <p:animEffect transition="in" filter="barn(inVertical)">
                                      <p:cBhvr>
                                        <p:cTn id="12" dur="500"/>
                                        <p:tgtEl>
                                          <p:spTgt spid="7">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animEffect transition="in" filter="barn(inVertical)">
                                      <p:cBhvr>
                                        <p:cTn id="1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4695592"/>
            <a:ext cx="3733800" cy="2014537"/>
          </a:xfrm>
          <a:prstGeom prst="rect">
            <a:avLst/>
          </a:prstGeom>
        </p:spPr>
      </p:pic>
      <p:sp>
        <p:nvSpPr>
          <p:cNvPr id="3" name="TextBox 2"/>
          <p:cNvSpPr txBox="1"/>
          <p:nvPr/>
        </p:nvSpPr>
        <p:spPr>
          <a:xfrm>
            <a:off x="609600" y="457200"/>
            <a:ext cx="8001000" cy="830997"/>
          </a:xfrm>
          <a:prstGeom prst="rect">
            <a:avLst/>
          </a:prstGeom>
          <a:noFill/>
        </p:spPr>
        <p:txBody>
          <a:bodyPr wrap="square" rtlCol="0">
            <a:spAutoFit/>
          </a:bodyPr>
          <a:lstStyle/>
          <a:p>
            <a:endParaRPr lang="en-US" sz="1600" dirty="0" smtClean="0">
              <a:solidFill>
                <a:schemeClr val="accent1">
                  <a:lumMod val="50000"/>
                </a:schemeClr>
              </a:solidFill>
              <a:latin typeface="Arial" panose="020B0604020202020204" pitchFamily="34" charset="0"/>
              <a:cs typeface="Arial" panose="020B0604020202020204" pitchFamily="34" charset="0"/>
            </a:endParaRPr>
          </a:p>
          <a:p>
            <a:pPr algn="ctr"/>
            <a:r>
              <a:rPr lang="en-US" sz="3200" b="1" dirty="0" smtClean="0">
                <a:solidFill>
                  <a:srgbClr val="C00000"/>
                </a:solidFill>
                <a:latin typeface="Arial" panose="020B0604020202020204" pitchFamily="34" charset="0"/>
                <a:cs typeface="Arial" panose="020B0604020202020204" pitchFamily="34" charset="0"/>
              </a:rPr>
              <a:t>Unexpected support for RON at the UN</a:t>
            </a:r>
            <a:endParaRPr lang="en-US" sz="3200" b="1"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228601" y="1371605"/>
            <a:ext cx="8879006" cy="3323987"/>
          </a:xfrm>
          <a:prstGeom prst="rect">
            <a:avLst/>
          </a:prstGeom>
          <a:noFill/>
        </p:spPr>
        <p:txBody>
          <a:bodyPr wrap="square" rtlCol="0">
            <a:spAutoFit/>
          </a:bodyPr>
          <a:lstStyle/>
          <a:p>
            <a:endParaRPr lang="en-US" sz="1400" dirty="0" smtClean="0">
              <a:solidFill>
                <a:schemeClr val="accent1">
                  <a:lumMod val="50000"/>
                </a:schemeClr>
              </a:solidFill>
              <a:latin typeface="Arial" panose="020B0604020202020204" pitchFamily="34" charset="0"/>
              <a:cs typeface="Arial" panose="020B0604020202020204" pitchFamily="34" charset="0"/>
            </a:endParaRPr>
          </a:p>
          <a:p>
            <a:r>
              <a:rPr lang="en-US" sz="2800" dirty="0" smtClean="0">
                <a:solidFill>
                  <a:schemeClr val="accent1">
                    <a:lumMod val="50000"/>
                  </a:schemeClr>
                </a:solidFill>
                <a:latin typeface="Arial" panose="020B0604020202020204" pitchFamily="34" charset="0"/>
                <a:cs typeface="Arial" panose="020B0604020202020204" pitchFamily="34" charset="0"/>
              </a:rPr>
              <a:t>“It must be stated that a true ‘right of the environment does exist.”</a:t>
            </a:r>
          </a:p>
          <a:p>
            <a:endParaRPr lang="en-US" sz="1400" dirty="0">
              <a:solidFill>
                <a:schemeClr val="accent1">
                  <a:lumMod val="50000"/>
                </a:schemeClr>
              </a:solidFill>
              <a:latin typeface="Arial" panose="020B0604020202020204" pitchFamily="34" charset="0"/>
              <a:cs typeface="Arial" panose="020B0604020202020204" pitchFamily="34" charset="0"/>
            </a:endParaRPr>
          </a:p>
          <a:p>
            <a:r>
              <a:rPr lang="en-US" sz="2800" dirty="0" smtClean="0">
                <a:solidFill>
                  <a:schemeClr val="accent1">
                    <a:lumMod val="50000"/>
                  </a:schemeClr>
                </a:solidFill>
                <a:latin typeface="Arial" panose="020B0604020202020204" pitchFamily="34" charset="0"/>
                <a:cs typeface="Arial" panose="020B0604020202020204" pitchFamily="34" charset="0"/>
              </a:rPr>
              <a:t>“Any harm done to the environment, therefor is harm to humanity.”</a:t>
            </a:r>
          </a:p>
          <a:p>
            <a:endParaRPr lang="en-US" sz="1400" dirty="0">
              <a:solidFill>
                <a:schemeClr val="accent1">
                  <a:lumMod val="50000"/>
                </a:schemeClr>
              </a:solidFill>
              <a:latin typeface="Arial" panose="020B0604020202020204" pitchFamily="34" charset="0"/>
              <a:cs typeface="Arial" panose="020B0604020202020204" pitchFamily="34" charset="0"/>
            </a:endParaRPr>
          </a:p>
          <a:p>
            <a:r>
              <a:rPr lang="en-US" sz="2800" b="1" i="1" dirty="0" smtClean="0">
                <a:solidFill>
                  <a:schemeClr val="accent1">
                    <a:lumMod val="50000"/>
                  </a:schemeClr>
                </a:solidFill>
                <a:latin typeface="Arial" panose="020B0604020202020204" pitchFamily="34" charset="0"/>
                <a:cs typeface="Arial" panose="020B0604020202020204" pitchFamily="34" charset="0"/>
              </a:rPr>
              <a:t>Laudato Sí </a:t>
            </a:r>
            <a:r>
              <a:rPr lang="en-US" sz="2800" dirty="0" smtClean="0">
                <a:solidFill>
                  <a:schemeClr val="accent1">
                    <a:lumMod val="50000"/>
                  </a:schemeClr>
                </a:solidFill>
                <a:latin typeface="Arial" panose="020B0604020202020204" pitchFamily="34" charset="0"/>
                <a:cs typeface="Arial" panose="020B0604020202020204" pitchFamily="34" charset="0"/>
              </a:rPr>
              <a:t> spoke of rights of individuals, the poor, and future generations, but not of Earth itself.</a:t>
            </a:r>
            <a:endParaRPr lang="en-US" sz="2800" b="1" i="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887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7"/>
            <a:ext cx="9296400" cy="5601533"/>
          </a:xfrm>
          <a:prstGeom prst="rect">
            <a:avLst/>
          </a:prstGeom>
          <a:noFill/>
        </p:spPr>
        <p:txBody>
          <a:bodyPr wrap="square" rtlCol="0">
            <a:spAutoFit/>
          </a:bodyPr>
          <a:lstStyle/>
          <a:p>
            <a:pPr algn="ctr"/>
            <a:r>
              <a:rPr lang="en-US" sz="3200" b="1" dirty="0" smtClean="0">
                <a:solidFill>
                  <a:srgbClr val="C00000"/>
                </a:solidFill>
                <a:latin typeface="Arial" panose="020B0604020202020204" pitchFamily="34" charset="0"/>
                <a:cs typeface="Arial" panose="020B0604020202020204" pitchFamily="34" charset="0"/>
              </a:rPr>
              <a:t>Building a Peoples’ Movement </a:t>
            </a:r>
          </a:p>
          <a:p>
            <a:pPr algn="ctr"/>
            <a:r>
              <a:rPr lang="en-US" sz="3200" b="1" dirty="0" smtClean="0">
                <a:solidFill>
                  <a:srgbClr val="C00000"/>
                </a:solidFill>
                <a:latin typeface="Arial" panose="020B0604020202020204" pitchFamily="34" charset="0"/>
                <a:cs typeface="Arial" panose="020B0604020202020204" pitchFamily="34" charset="0"/>
              </a:rPr>
              <a:t>for Climate Justice for All </a:t>
            </a:r>
          </a:p>
          <a:p>
            <a:pPr algn="ctr"/>
            <a:endParaRPr lang="en-US" sz="1400" b="1" dirty="0">
              <a:solidFill>
                <a:srgbClr val="C00000"/>
              </a:solidFill>
              <a:latin typeface="Arial" panose="020B0604020202020204" pitchFamily="34" charset="0"/>
              <a:cs typeface="Arial" panose="020B0604020202020204" pitchFamily="34" charset="0"/>
            </a:endParaRPr>
          </a:p>
          <a:p>
            <a:pPr algn="ctr"/>
            <a:r>
              <a:rPr lang="en-US" sz="2800" dirty="0" smtClean="0">
                <a:solidFill>
                  <a:schemeClr val="accent2">
                    <a:lumMod val="75000"/>
                  </a:schemeClr>
                </a:solidFill>
                <a:latin typeface="Arial" panose="020B0604020202020204" pitchFamily="34" charset="0"/>
                <a:cs typeface="Arial" panose="020B0604020202020204" pitchFamily="34" charset="0"/>
              </a:rPr>
              <a:t>Just like ending slavery of people we must also end the slavery of Nature: being treated as mere property.</a:t>
            </a:r>
          </a:p>
          <a:p>
            <a:pPr algn="ctr"/>
            <a:endParaRPr lang="en-US" sz="1400" b="1" dirty="0">
              <a:solidFill>
                <a:srgbClr val="C00000"/>
              </a:solidFill>
              <a:latin typeface="Arial" panose="020B0604020202020204" pitchFamily="34" charset="0"/>
              <a:cs typeface="Arial" panose="020B0604020202020204" pitchFamily="34" charset="0"/>
            </a:endParaRPr>
          </a:p>
          <a:p>
            <a:pPr algn="ctr"/>
            <a:r>
              <a:rPr lang="en-US" sz="2800" dirty="0" smtClean="0">
                <a:solidFill>
                  <a:schemeClr val="accent2">
                    <a:lumMod val="75000"/>
                  </a:schemeClr>
                </a:solidFill>
                <a:latin typeface="Arial" panose="020B0604020202020204" pitchFamily="34" charset="0"/>
                <a:cs typeface="Arial" panose="020B0604020202020204" pitchFamily="34" charset="0"/>
              </a:rPr>
              <a:t>We must recognize the rights of Nature that </a:t>
            </a:r>
            <a:r>
              <a:rPr lang="en-US" sz="2800" u="sng" dirty="0" smtClean="0">
                <a:solidFill>
                  <a:schemeClr val="accent2">
                    <a:lumMod val="75000"/>
                  </a:schemeClr>
                </a:solidFill>
                <a:latin typeface="Arial" panose="020B0604020202020204" pitchFamily="34" charset="0"/>
                <a:cs typeface="Arial" panose="020B0604020202020204" pitchFamily="34" charset="0"/>
              </a:rPr>
              <a:t>already inherently exist </a:t>
            </a:r>
            <a:r>
              <a:rPr lang="en-US" sz="2800" dirty="0" smtClean="0">
                <a:solidFill>
                  <a:schemeClr val="accent2">
                    <a:lumMod val="75000"/>
                  </a:schemeClr>
                </a:solidFill>
                <a:latin typeface="Arial" panose="020B0604020202020204" pitchFamily="34" charset="0"/>
                <a:cs typeface="Arial" panose="020B0604020202020204" pitchFamily="34" charset="0"/>
              </a:rPr>
              <a:t>and protect its right to flourish in balance with human and other species’ well-being.</a:t>
            </a:r>
          </a:p>
          <a:p>
            <a:pPr algn="ctr"/>
            <a:endParaRPr lang="en-US" sz="1400" b="1" dirty="0">
              <a:solidFill>
                <a:schemeClr val="accent2">
                  <a:lumMod val="75000"/>
                </a:schemeClr>
              </a:solidFill>
              <a:latin typeface="Arial" panose="020B0604020202020204" pitchFamily="34" charset="0"/>
              <a:cs typeface="Arial" panose="020B0604020202020204" pitchFamily="34" charset="0"/>
            </a:endParaRPr>
          </a:p>
          <a:p>
            <a:pPr algn="ctr"/>
            <a:r>
              <a:rPr lang="en-US" sz="2800" dirty="0" smtClean="0">
                <a:solidFill>
                  <a:schemeClr val="accent2">
                    <a:lumMod val="75000"/>
                  </a:schemeClr>
                </a:solidFill>
                <a:latin typeface="Arial" panose="020B0604020202020204" pitchFamily="34" charset="0"/>
                <a:cs typeface="Arial" panose="020B0604020202020204" pitchFamily="34" charset="0"/>
              </a:rPr>
              <a:t>This requires massive shifts in consciousness, ethics, culture and legal systems</a:t>
            </a:r>
            <a:r>
              <a:rPr lang="en-US" sz="2800" b="1" dirty="0" smtClean="0">
                <a:solidFill>
                  <a:schemeClr val="accent2">
                    <a:lumMod val="75000"/>
                  </a:schemeClr>
                </a:solidFill>
                <a:latin typeface="Arial" panose="020B0604020202020204" pitchFamily="34" charset="0"/>
                <a:cs typeface="Arial" panose="020B0604020202020204" pitchFamily="34" charset="0"/>
              </a:rPr>
              <a:t>.</a:t>
            </a:r>
          </a:p>
          <a:p>
            <a:endParaRPr lang="en-US" sz="2800" b="1" dirty="0">
              <a:solidFill>
                <a:schemeClr val="accent2">
                  <a:lumMod val="75000"/>
                </a:schemeClr>
              </a:solidFill>
              <a:latin typeface="Arial" panose="020B0604020202020204" pitchFamily="34" charset="0"/>
              <a:cs typeface="Arial" panose="020B0604020202020204" pitchFamily="34" charset="0"/>
            </a:endParaRPr>
          </a:p>
          <a:p>
            <a:endParaRPr lang="en-US" sz="2800" b="1" dirty="0">
              <a:solidFill>
                <a:srgbClr val="C00000"/>
              </a:solidFill>
              <a:latin typeface="Arial" panose="020B0604020202020204" pitchFamily="34" charset="0"/>
              <a:cs typeface="Arial" panose="020B0604020202020204" pitchFamily="34" charset="0"/>
            </a:endParaRPr>
          </a:p>
        </p:txBody>
      </p:sp>
      <p:pic>
        <p:nvPicPr>
          <p:cNvPr id="3" name="Picture 2" descr="http://a2.sphotos.ak.fbcdn.net/hphotos-ak-ash4/427555_398066530207176_172772789403219_1687709_1569237214_n.jpg"/>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953001"/>
            <a:ext cx="5791200" cy="1566824"/>
          </a:xfrm>
          <a:prstGeom prst="rect">
            <a:avLst/>
          </a:prstGeom>
          <a:noFill/>
          <a:ln>
            <a:noFill/>
          </a:ln>
        </p:spPr>
      </p:pic>
    </p:spTree>
    <p:extLst>
      <p:ext uri="{BB962C8B-B14F-4D97-AF65-F5344CB8AC3E}">
        <p14:creationId xmlns:p14="http://schemas.microsoft.com/office/powerpoint/2010/main" val="4044578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down)">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wipe(down)">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80">
                                          <p:stCondLst>
                                            <p:cond delay="0"/>
                                          </p:stCondLst>
                                        </p:cTn>
                                        <p:tgtEl>
                                          <p:spTgt spid="3"/>
                                        </p:tgtEl>
                                      </p:cBhvr>
                                    </p:animEffect>
                                    <p:anim calcmode="lin" valueType="num">
                                      <p:cBhvr>
                                        <p:cTn id="2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gtEl>
                                      </p:cBhvr>
                                      <p:to x="100000" y="60000"/>
                                    </p:animScale>
                                    <p:animScale>
                                      <p:cBhvr>
                                        <p:cTn id="29" dur="166" decel="50000">
                                          <p:stCondLst>
                                            <p:cond delay="676"/>
                                          </p:stCondLst>
                                        </p:cTn>
                                        <p:tgtEl>
                                          <p:spTgt spid="3"/>
                                        </p:tgtEl>
                                      </p:cBhvr>
                                      <p:to x="100000" y="100000"/>
                                    </p:animScale>
                                    <p:animScale>
                                      <p:cBhvr>
                                        <p:cTn id="30" dur="26">
                                          <p:stCondLst>
                                            <p:cond delay="1312"/>
                                          </p:stCondLst>
                                        </p:cTn>
                                        <p:tgtEl>
                                          <p:spTgt spid="3"/>
                                        </p:tgtEl>
                                      </p:cBhvr>
                                      <p:to x="100000" y="80000"/>
                                    </p:animScale>
                                    <p:animScale>
                                      <p:cBhvr>
                                        <p:cTn id="31" dur="166" decel="50000">
                                          <p:stCondLst>
                                            <p:cond delay="1338"/>
                                          </p:stCondLst>
                                        </p:cTn>
                                        <p:tgtEl>
                                          <p:spTgt spid="3"/>
                                        </p:tgtEl>
                                      </p:cBhvr>
                                      <p:to x="100000" y="100000"/>
                                    </p:animScale>
                                    <p:animScale>
                                      <p:cBhvr>
                                        <p:cTn id="32" dur="26">
                                          <p:stCondLst>
                                            <p:cond delay="1642"/>
                                          </p:stCondLst>
                                        </p:cTn>
                                        <p:tgtEl>
                                          <p:spTgt spid="3"/>
                                        </p:tgtEl>
                                      </p:cBhvr>
                                      <p:to x="100000" y="90000"/>
                                    </p:animScale>
                                    <p:animScale>
                                      <p:cBhvr>
                                        <p:cTn id="33" dur="166" decel="50000">
                                          <p:stCondLst>
                                            <p:cond delay="1668"/>
                                          </p:stCondLst>
                                        </p:cTn>
                                        <p:tgtEl>
                                          <p:spTgt spid="3"/>
                                        </p:tgtEl>
                                      </p:cBhvr>
                                      <p:to x="100000" y="100000"/>
                                    </p:animScale>
                                    <p:animScale>
                                      <p:cBhvr>
                                        <p:cTn id="34" dur="26">
                                          <p:stCondLst>
                                            <p:cond delay="1808"/>
                                          </p:stCondLst>
                                        </p:cTn>
                                        <p:tgtEl>
                                          <p:spTgt spid="3"/>
                                        </p:tgtEl>
                                      </p:cBhvr>
                                      <p:to x="100000" y="95000"/>
                                    </p:animScale>
                                    <p:animScale>
                                      <p:cBhvr>
                                        <p:cTn id="3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28600"/>
            <a:ext cx="6553200" cy="6093976"/>
          </a:xfrm>
          <a:prstGeom prst="rect">
            <a:avLst/>
          </a:prstGeom>
          <a:noFill/>
        </p:spPr>
        <p:txBody>
          <a:bodyPr wrap="square" rtlCol="0">
            <a:spAutoFit/>
          </a:bodyPr>
          <a:lstStyle/>
          <a:p>
            <a:r>
              <a:rPr lang="en-US" sz="2400" b="1" i="1" dirty="0">
                <a:solidFill>
                  <a:prstClr val="black"/>
                </a:solidFill>
                <a:latin typeface="Century" panose="02040604050505020304" pitchFamily="18" charset="0"/>
              </a:rPr>
              <a:t>Hope is a state of mind, not of the world</a:t>
            </a:r>
            <a:r>
              <a:rPr lang="en-US" sz="2400" b="1" i="1" dirty="0" smtClean="0">
                <a:solidFill>
                  <a:prstClr val="black"/>
                </a:solidFill>
                <a:latin typeface="Century" panose="02040604050505020304" pitchFamily="18" charset="0"/>
              </a:rPr>
              <a:t>.</a:t>
            </a:r>
          </a:p>
          <a:p>
            <a:r>
              <a:rPr lang="en-US" sz="2400" b="1" i="1" dirty="0" smtClean="0">
                <a:solidFill>
                  <a:prstClr val="black"/>
                </a:solidFill>
                <a:latin typeface="Century" panose="02040604050505020304" pitchFamily="18" charset="0"/>
              </a:rPr>
              <a:t>Hope</a:t>
            </a:r>
            <a:r>
              <a:rPr lang="en-US" sz="2400" b="1" i="1" dirty="0">
                <a:solidFill>
                  <a:prstClr val="black"/>
                </a:solidFill>
                <a:latin typeface="Century" panose="02040604050505020304" pitchFamily="18" charset="0"/>
              </a:rPr>
              <a:t>, in this deep and powerful sense, is not the same as joy that things are going well</a:t>
            </a:r>
            <a:r>
              <a:rPr lang="en-US" sz="2400" b="1" i="1" dirty="0" smtClean="0">
                <a:solidFill>
                  <a:prstClr val="black"/>
                </a:solidFill>
                <a:latin typeface="Century" panose="02040604050505020304" pitchFamily="18" charset="0"/>
              </a:rPr>
              <a:t>,</a:t>
            </a:r>
          </a:p>
          <a:p>
            <a:r>
              <a:rPr lang="en-US" sz="2400" b="1" i="1" dirty="0" smtClean="0">
                <a:solidFill>
                  <a:prstClr val="black"/>
                </a:solidFill>
                <a:latin typeface="Century" panose="02040604050505020304" pitchFamily="18" charset="0"/>
              </a:rPr>
              <a:t>or </a:t>
            </a:r>
            <a:r>
              <a:rPr lang="en-US" sz="2400" b="1" i="1" dirty="0">
                <a:solidFill>
                  <a:prstClr val="black"/>
                </a:solidFill>
                <a:latin typeface="Century" panose="02040604050505020304" pitchFamily="18" charset="0"/>
              </a:rPr>
              <a:t>willingness to invest in enterprises </a:t>
            </a:r>
            <a:endParaRPr lang="en-US" sz="2400" b="1" i="1" dirty="0" smtClean="0">
              <a:solidFill>
                <a:prstClr val="black"/>
              </a:solidFill>
              <a:latin typeface="Century" panose="02040604050505020304" pitchFamily="18" charset="0"/>
            </a:endParaRPr>
          </a:p>
          <a:p>
            <a:r>
              <a:rPr lang="en-US" sz="2400" b="1" i="1" dirty="0" smtClean="0">
                <a:solidFill>
                  <a:prstClr val="black"/>
                </a:solidFill>
                <a:latin typeface="Century" panose="02040604050505020304" pitchFamily="18" charset="0"/>
              </a:rPr>
              <a:t>that </a:t>
            </a:r>
            <a:r>
              <a:rPr lang="en-US" sz="2400" b="1" i="1" dirty="0">
                <a:solidFill>
                  <a:prstClr val="black"/>
                </a:solidFill>
                <a:latin typeface="Century" panose="02040604050505020304" pitchFamily="18" charset="0"/>
              </a:rPr>
              <a:t>are obviously heading for success, </a:t>
            </a:r>
            <a:endParaRPr lang="en-US" sz="2400" b="1" i="1" dirty="0" smtClean="0">
              <a:solidFill>
                <a:prstClr val="black"/>
              </a:solidFill>
              <a:latin typeface="Century" panose="02040604050505020304" pitchFamily="18" charset="0"/>
            </a:endParaRPr>
          </a:p>
          <a:p>
            <a:r>
              <a:rPr lang="en-US" sz="2400" b="1" i="1" dirty="0" smtClean="0">
                <a:solidFill>
                  <a:prstClr val="black"/>
                </a:solidFill>
                <a:latin typeface="Century" panose="02040604050505020304" pitchFamily="18" charset="0"/>
              </a:rPr>
              <a:t>but </a:t>
            </a:r>
            <a:r>
              <a:rPr lang="en-US" sz="2400" b="1" i="1" dirty="0">
                <a:solidFill>
                  <a:prstClr val="black"/>
                </a:solidFill>
                <a:latin typeface="Century" panose="02040604050505020304" pitchFamily="18" charset="0"/>
              </a:rPr>
              <a:t>rather an ability to work for something </a:t>
            </a:r>
            <a:endParaRPr lang="en-US" sz="2400" b="1" i="1" dirty="0" smtClean="0">
              <a:solidFill>
                <a:prstClr val="black"/>
              </a:solidFill>
              <a:latin typeface="Century" panose="02040604050505020304" pitchFamily="18" charset="0"/>
            </a:endParaRPr>
          </a:p>
          <a:p>
            <a:r>
              <a:rPr lang="en-US" sz="2400" b="1" i="1" dirty="0" smtClean="0">
                <a:solidFill>
                  <a:prstClr val="black"/>
                </a:solidFill>
                <a:latin typeface="Century" panose="02040604050505020304" pitchFamily="18" charset="0"/>
              </a:rPr>
              <a:t>because </a:t>
            </a:r>
            <a:r>
              <a:rPr lang="en-US" sz="2400" b="1" i="1" dirty="0">
                <a:solidFill>
                  <a:prstClr val="black"/>
                </a:solidFill>
                <a:latin typeface="Century" panose="02040604050505020304" pitchFamily="18" charset="0"/>
              </a:rPr>
              <a:t>it is good</a:t>
            </a:r>
            <a:r>
              <a:rPr lang="en-US" sz="2400" b="1" i="1" dirty="0" smtClean="0">
                <a:solidFill>
                  <a:prstClr val="black"/>
                </a:solidFill>
                <a:latin typeface="Century" panose="02040604050505020304" pitchFamily="18" charset="0"/>
              </a:rPr>
              <a:t>.</a:t>
            </a:r>
          </a:p>
          <a:p>
            <a:endParaRPr lang="en-US" sz="2000" b="1" i="1" dirty="0">
              <a:solidFill>
                <a:prstClr val="black"/>
              </a:solidFill>
              <a:latin typeface="Century" panose="02040604050505020304" pitchFamily="18" charset="0"/>
            </a:endParaRPr>
          </a:p>
          <a:p>
            <a:r>
              <a:rPr lang="en-US" sz="2400" b="1" i="1" dirty="0" smtClean="0">
                <a:solidFill>
                  <a:prstClr val="black"/>
                </a:solidFill>
                <a:latin typeface="Century" panose="02040604050505020304" pitchFamily="18" charset="0"/>
              </a:rPr>
              <a:t>Hope is definitely not the same as optimism. </a:t>
            </a:r>
          </a:p>
          <a:p>
            <a:r>
              <a:rPr lang="en-US" sz="2400" b="1" i="1" dirty="0" smtClean="0">
                <a:solidFill>
                  <a:prstClr val="black"/>
                </a:solidFill>
                <a:latin typeface="Century" panose="02040604050505020304" pitchFamily="18" charset="0"/>
              </a:rPr>
              <a:t>It is not the conviction that something </a:t>
            </a:r>
          </a:p>
          <a:p>
            <a:r>
              <a:rPr lang="en-US" sz="2400" b="1" i="1" dirty="0" smtClean="0">
                <a:solidFill>
                  <a:prstClr val="black"/>
                </a:solidFill>
                <a:latin typeface="Century" panose="02040604050505020304" pitchFamily="18" charset="0"/>
              </a:rPr>
              <a:t>will turn out well,</a:t>
            </a:r>
          </a:p>
          <a:p>
            <a:r>
              <a:rPr lang="en-US" sz="2400" b="1" i="1" dirty="0">
                <a:solidFill>
                  <a:prstClr val="black"/>
                </a:solidFill>
                <a:latin typeface="Century" panose="02040604050505020304" pitchFamily="18" charset="0"/>
              </a:rPr>
              <a:t>b</a:t>
            </a:r>
            <a:r>
              <a:rPr lang="en-US" sz="2400" b="1" i="1" dirty="0" smtClean="0">
                <a:solidFill>
                  <a:prstClr val="black"/>
                </a:solidFill>
                <a:latin typeface="Century" panose="02040604050505020304" pitchFamily="18" charset="0"/>
              </a:rPr>
              <a:t>ut the certainty that something </a:t>
            </a:r>
          </a:p>
          <a:p>
            <a:r>
              <a:rPr lang="en-US" sz="2400" b="1" i="1" dirty="0" smtClean="0">
                <a:solidFill>
                  <a:prstClr val="black"/>
                </a:solidFill>
                <a:latin typeface="Century" panose="02040604050505020304" pitchFamily="18" charset="0"/>
              </a:rPr>
              <a:t>makes sense,</a:t>
            </a:r>
          </a:p>
          <a:p>
            <a:r>
              <a:rPr lang="en-US" sz="2400" b="1" i="1" dirty="0">
                <a:solidFill>
                  <a:prstClr val="black"/>
                </a:solidFill>
                <a:latin typeface="Century" panose="02040604050505020304" pitchFamily="18" charset="0"/>
              </a:rPr>
              <a:t>r</a:t>
            </a:r>
            <a:r>
              <a:rPr lang="en-US" sz="2400" b="1" i="1" dirty="0" smtClean="0">
                <a:solidFill>
                  <a:prstClr val="black"/>
                </a:solidFill>
                <a:latin typeface="Century" panose="02040604050505020304" pitchFamily="18" charset="0"/>
              </a:rPr>
              <a:t>egardless of how it turns out.</a:t>
            </a:r>
          </a:p>
          <a:p>
            <a:endParaRPr lang="en-US" sz="2000" b="1" i="1" dirty="0">
              <a:solidFill>
                <a:prstClr val="black"/>
              </a:solidFill>
              <a:latin typeface="Century" panose="02040604050505020304" pitchFamily="18" charset="0"/>
            </a:endParaRPr>
          </a:p>
          <a:p>
            <a:r>
              <a:rPr lang="en-US" sz="2000" b="1" i="1" dirty="0" smtClean="0">
                <a:solidFill>
                  <a:prstClr val="black"/>
                </a:solidFill>
                <a:latin typeface="Century" panose="02040604050505020304" pitchFamily="18" charset="0"/>
              </a:rPr>
              <a:t>Vaclav Havel</a:t>
            </a:r>
          </a:p>
          <a:p>
            <a:endParaRPr lang="en-US" dirty="0">
              <a:solidFill>
                <a:prstClr val="black"/>
              </a:solidFill>
            </a:endParaRPr>
          </a:p>
        </p:txBody>
      </p:sp>
      <p:pic>
        <p:nvPicPr>
          <p:cNvPr id="5" name="Picture 4" descr="C:\Users\DLC\My Pictures\earth.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a:stretch>
            <a:fillRect/>
          </a:stretch>
        </p:blipFill>
        <p:spPr bwMode="auto">
          <a:xfrm>
            <a:off x="-27214" y="0"/>
            <a:ext cx="2027557" cy="2103120"/>
          </a:xfrm>
          <a:prstGeom prst="rect">
            <a:avLst/>
          </a:prstGeom>
          <a:ln>
            <a:noFill/>
          </a:ln>
          <a:effectLst>
            <a:softEdge rad="317500"/>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6560" y="4419600"/>
            <a:ext cx="2377440" cy="214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2518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6"/>
            <a:ext cx="8534400" cy="6186309"/>
          </a:xfrm>
          <a:prstGeom prst="rect">
            <a:avLst/>
          </a:prstGeom>
          <a:noFill/>
        </p:spPr>
        <p:txBody>
          <a:bodyPr wrap="square" rtlCol="0">
            <a:spAutoFit/>
          </a:bodyPr>
          <a:lstStyle/>
          <a:p>
            <a:r>
              <a:rPr lang="en-US" b="1" dirty="0" smtClean="0">
                <a:latin typeface="Arial" pitchFamily="34" charset="0"/>
                <a:cs typeface="Arial" pitchFamily="34" charset="0"/>
              </a:rPr>
              <a:t>The UN and the Environment</a:t>
            </a:r>
          </a:p>
          <a:p>
            <a:endParaRPr lang="en-US" dirty="0" smtClean="0"/>
          </a:p>
          <a:p>
            <a:r>
              <a:rPr lang="en-US" b="1" dirty="0" smtClean="0">
                <a:latin typeface="Arial" pitchFamily="34" charset="0"/>
                <a:cs typeface="Arial" pitchFamily="34" charset="0"/>
              </a:rPr>
              <a:t>1968 – Recommendation that GA convene a conference on the   </a:t>
            </a:r>
          </a:p>
          <a:p>
            <a:r>
              <a:rPr lang="en-US" b="1" dirty="0" smtClean="0">
                <a:latin typeface="Arial" pitchFamily="34" charset="0"/>
                <a:cs typeface="Arial" pitchFamily="34" charset="0"/>
              </a:rPr>
              <a:t>             “problems of the human environment”</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1972 – United Nations Environment </a:t>
            </a:r>
            <a:r>
              <a:rPr lang="en-US" b="1" dirty="0" err="1" smtClean="0">
                <a:latin typeface="Arial" pitchFamily="34" charset="0"/>
                <a:cs typeface="Arial" pitchFamily="34" charset="0"/>
              </a:rPr>
              <a:t>Programme</a:t>
            </a:r>
            <a:r>
              <a:rPr lang="en-US" b="1" dirty="0" smtClean="0">
                <a:latin typeface="Arial" pitchFamily="34" charset="0"/>
                <a:cs typeface="Arial" pitchFamily="34" charset="0"/>
              </a:rPr>
              <a:t>  (UNEP)</a:t>
            </a:r>
          </a:p>
          <a:p>
            <a:endParaRPr lang="en-US" b="1" dirty="0" smtClean="0">
              <a:latin typeface="Arial" pitchFamily="34" charset="0"/>
              <a:cs typeface="Arial" pitchFamily="34" charset="0"/>
            </a:endParaRPr>
          </a:p>
          <a:p>
            <a:pPr marL="342900" indent="-342900">
              <a:buAutoNum type="arabicPlain" startAt="1982"/>
            </a:pPr>
            <a:r>
              <a:rPr lang="en-US" b="1" dirty="0" smtClean="0">
                <a:latin typeface="Arial" pitchFamily="34" charset="0"/>
                <a:cs typeface="Arial" pitchFamily="34" charset="0"/>
              </a:rPr>
              <a:t>-  World Charter for Nature</a:t>
            </a:r>
          </a:p>
          <a:p>
            <a:endParaRPr lang="en-US" b="1" dirty="0" smtClean="0">
              <a:latin typeface="Arial" pitchFamily="34" charset="0"/>
              <a:cs typeface="Arial" pitchFamily="34" charset="0"/>
            </a:endParaRPr>
          </a:p>
          <a:p>
            <a:pPr marL="342900" indent="-342900">
              <a:buAutoNum type="arabicPlain" startAt="1982"/>
            </a:pPr>
            <a:r>
              <a:rPr lang="en-US" b="1" dirty="0" smtClean="0">
                <a:latin typeface="Arial" pitchFamily="34" charset="0"/>
                <a:cs typeface="Arial" pitchFamily="34" charset="0"/>
              </a:rPr>
              <a:t> -  World Commission on Environment &amp; Development</a:t>
            </a:r>
          </a:p>
          <a:p>
            <a:pPr marL="342900" indent="-342900">
              <a:buAutoNum type="arabicPlain" startAt="1982"/>
            </a:pPr>
            <a:endParaRPr lang="en-US" b="1" dirty="0" smtClean="0">
              <a:latin typeface="Arial" pitchFamily="34" charset="0"/>
              <a:cs typeface="Arial" pitchFamily="34" charset="0"/>
            </a:endParaRPr>
          </a:p>
          <a:p>
            <a:pPr marL="342900" indent="-342900">
              <a:buAutoNum type="arabicPlain" startAt="1982"/>
            </a:pPr>
            <a:endParaRPr lang="en-US" b="1" dirty="0" smtClean="0">
              <a:latin typeface="Arial" pitchFamily="34" charset="0"/>
              <a:cs typeface="Arial" pitchFamily="34" charset="0"/>
            </a:endParaRPr>
          </a:p>
          <a:p>
            <a:pPr marL="342900" indent="-342900">
              <a:buAutoNum type="arabicPlain" startAt="1987"/>
            </a:pPr>
            <a:r>
              <a:rPr lang="en-US" b="1" dirty="0" smtClean="0">
                <a:latin typeface="Arial" pitchFamily="34" charset="0"/>
                <a:cs typeface="Arial" pitchFamily="34" charset="0"/>
              </a:rPr>
              <a:t>-  </a:t>
            </a:r>
            <a:r>
              <a:rPr lang="en-US" b="1" dirty="0" err="1" smtClean="0">
                <a:latin typeface="Arial" pitchFamily="34" charset="0"/>
                <a:cs typeface="Arial" pitchFamily="34" charset="0"/>
              </a:rPr>
              <a:t>Bruntlandt</a:t>
            </a:r>
            <a:r>
              <a:rPr lang="en-US" b="1" dirty="0" smtClean="0">
                <a:latin typeface="Arial" pitchFamily="34" charset="0"/>
                <a:cs typeface="Arial" pitchFamily="34" charset="0"/>
              </a:rPr>
              <a:t> Report  -  Our Common Vision</a:t>
            </a:r>
          </a:p>
          <a:p>
            <a:pPr marL="342900" indent="-342900">
              <a:buAutoNum type="arabicPlain" startAt="1987"/>
            </a:pPr>
            <a:endParaRPr lang="en-US" b="1" dirty="0" smtClean="0">
              <a:latin typeface="Arial" pitchFamily="34" charset="0"/>
              <a:cs typeface="Arial" pitchFamily="34" charset="0"/>
            </a:endParaRPr>
          </a:p>
          <a:p>
            <a:pPr marL="342900" indent="-342900">
              <a:buAutoNum type="arabicPlain" startAt="1987"/>
            </a:pPr>
            <a:r>
              <a:rPr lang="en-US" b="1" dirty="0" smtClean="0">
                <a:latin typeface="Arial" pitchFamily="34" charset="0"/>
                <a:cs typeface="Arial" pitchFamily="34" charset="0"/>
              </a:rPr>
              <a:t>  -  UN Conference on Environment &amp; Development</a:t>
            </a:r>
          </a:p>
          <a:p>
            <a:pPr marL="342900" indent="-342900">
              <a:buAutoNum type="arabicPlain" startAt="1987"/>
            </a:pPr>
            <a:endParaRPr lang="en-US" b="1" dirty="0" smtClean="0">
              <a:latin typeface="Arial" pitchFamily="34" charset="0"/>
              <a:cs typeface="Arial" pitchFamily="34" charset="0"/>
            </a:endParaRPr>
          </a:p>
          <a:p>
            <a:pPr marL="342900" indent="-342900">
              <a:buAutoNum type="arabicPlain" startAt="1988"/>
            </a:pPr>
            <a:r>
              <a:rPr lang="en-US" b="1" dirty="0" smtClean="0">
                <a:latin typeface="Arial" pitchFamily="34" charset="0"/>
                <a:cs typeface="Arial" pitchFamily="34" charset="0"/>
              </a:rPr>
              <a:t>-  Intergovernmental Panel on Climate Change  (IPCC)</a:t>
            </a:r>
          </a:p>
          <a:p>
            <a:pPr marL="342900" indent="-342900"/>
            <a:endParaRPr lang="en-US" b="1" dirty="0" smtClean="0">
              <a:latin typeface="Arial" pitchFamily="34" charset="0"/>
              <a:cs typeface="Arial" pitchFamily="34" charset="0"/>
            </a:endParaRPr>
          </a:p>
          <a:p>
            <a:pPr marL="342900" indent="-342900"/>
            <a:r>
              <a:rPr lang="en-US" b="1" dirty="0" smtClean="0">
                <a:latin typeface="Arial" pitchFamily="34" charset="0"/>
                <a:cs typeface="Arial" pitchFamily="34" charset="0"/>
              </a:rPr>
              <a:t>1992  -  UN Conference on Sustainable Development  -  Earth Summit</a:t>
            </a:r>
          </a:p>
          <a:p>
            <a:pPr marL="342900" indent="-342900"/>
            <a:endParaRPr lang="en-US" b="1" dirty="0" smtClean="0">
              <a:latin typeface="Arial" pitchFamily="34" charset="0"/>
              <a:cs typeface="Arial" pitchFamily="34" charset="0"/>
            </a:endParaRPr>
          </a:p>
          <a:p>
            <a:pPr marL="342900" indent="-342900"/>
            <a:r>
              <a:rPr lang="en-US" b="1" dirty="0" smtClean="0">
                <a:latin typeface="Arial" pitchFamily="34" charset="0"/>
                <a:cs typeface="Arial" pitchFamily="34" charset="0"/>
              </a:rPr>
              <a:t>1992  -  UN Framework Convention on Climate Change</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756220"/>
            <a:ext cx="1737360" cy="156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1000"/>
                                        <p:tgtEl>
                                          <p:spTgt spid="2">
                                            <p:txEl>
                                              <p:pRg st="7" end="7"/>
                                            </p:txEl>
                                          </p:spTgt>
                                        </p:tgtEl>
                                      </p:cBhvr>
                                    </p:animEffect>
                                    <p:anim calcmode="lin" valueType="num">
                                      <p:cBhvr>
                                        <p:cTn id="3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fade">
                                      <p:cBhvr>
                                        <p:cTn id="38" dur="1000"/>
                                        <p:tgtEl>
                                          <p:spTgt spid="2">
                                            <p:txEl>
                                              <p:pRg st="9" end="9"/>
                                            </p:txEl>
                                          </p:spTgt>
                                        </p:tgtEl>
                                      </p:cBhvr>
                                    </p:animEffect>
                                    <p:anim calcmode="lin" valueType="num">
                                      <p:cBhvr>
                                        <p:cTn id="3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Effect transition="in" filter="fade">
                                      <p:cBhvr>
                                        <p:cTn id="45" dur="1000"/>
                                        <p:tgtEl>
                                          <p:spTgt spid="2">
                                            <p:txEl>
                                              <p:pRg st="12" end="12"/>
                                            </p:txEl>
                                          </p:spTgt>
                                        </p:tgtEl>
                                      </p:cBhvr>
                                    </p:animEffect>
                                    <p:anim calcmode="lin" valueType="num">
                                      <p:cBhvr>
                                        <p:cTn id="46"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14" end="14"/>
                                            </p:txEl>
                                          </p:spTgt>
                                        </p:tgtEl>
                                        <p:attrNameLst>
                                          <p:attrName>style.visibility</p:attrName>
                                        </p:attrNameLst>
                                      </p:cBhvr>
                                      <p:to>
                                        <p:strVal val="visible"/>
                                      </p:to>
                                    </p:set>
                                    <p:animEffect transition="in" filter="fade">
                                      <p:cBhvr>
                                        <p:cTn id="52" dur="1000"/>
                                        <p:tgtEl>
                                          <p:spTgt spid="2">
                                            <p:txEl>
                                              <p:pRg st="14" end="14"/>
                                            </p:txEl>
                                          </p:spTgt>
                                        </p:tgtEl>
                                      </p:cBhvr>
                                    </p:animEffect>
                                    <p:anim calcmode="lin" valueType="num">
                                      <p:cBhvr>
                                        <p:cTn id="53"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16" end="16"/>
                                            </p:txEl>
                                          </p:spTgt>
                                        </p:tgtEl>
                                        <p:attrNameLst>
                                          <p:attrName>style.visibility</p:attrName>
                                        </p:attrNameLst>
                                      </p:cBhvr>
                                      <p:to>
                                        <p:strVal val="visible"/>
                                      </p:to>
                                    </p:set>
                                    <p:animEffect transition="in" filter="fade">
                                      <p:cBhvr>
                                        <p:cTn id="59" dur="1000"/>
                                        <p:tgtEl>
                                          <p:spTgt spid="2">
                                            <p:txEl>
                                              <p:pRg st="16" end="16"/>
                                            </p:txEl>
                                          </p:spTgt>
                                        </p:tgtEl>
                                      </p:cBhvr>
                                    </p:animEffect>
                                    <p:anim calcmode="lin" valueType="num">
                                      <p:cBhvr>
                                        <p:cTn id="60"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18" end="18"/>
                                            </p:txEl>
                                          </p:spTgt>
                                        </p:tgtEl>
                                        <p:attrNameLst>
                                          <p:attrName>style.visibility</p:attrName>
                                        </p:attrNameLst>
                                      </p:cBhvr>
                                      <p:to>
                                        <p:strVal val="visible"/>
                                      </p:to>
                                    </p:set>
                                    <p:animEffect transition="in" filter="fade">
                                      <p:cBhvr>
                                        <p:cTn id="66" dur="1000"/>
                                        <p:tgtEl>
                                          <p:spTgt spid="2">
                                            <p:txEl>
                                              <p:pRg st="18" end="18"/>
                                            </p:txEl>
                                          </p:spTgt>
                                        </p:tgtEl>
                                      </p:cBhvr>
                                    </p:animEffect>
                                    <p:anim calcmode="lin" valueType="num">
                                      <p:cBhvr>
                                        <p:cTn id="67"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
                                            <p:txEl>
                                              <p:pRg st="20" end="20"/>
                                            </p:txEl>
                                          </p:spTgt>
                                        </p:tgtEl>
                                        <p:attrNameLst>
                                          <p:attrName>style.visibility</p:attrName>
                                        </p:attrNameLst>
                                      </p:cBhvr>
                                      <p:to>
                                        <p:strVal val="visible"/>
                                      </p:to>
                                    </p:set>
                                    <p:animEffect transition="in" filter="fade">
                                      <p:cBhvr>
                                        <p:cTn id="73" dur="1000"/>
                                        <p:tgtEl>
                                          <p:spTgt spid="2">
                                            <p:txEl>
                                              <p:pRg st="20" end="20"/>
                                            </p:txEl>
                                          </p:spTgt>
                                        </p:tgtEl>
                                      </p:cBhvr>
                                    </p:animEffect>
                                    <p:anim calcmode="lin" valueType="num">
                                      <p:cBhvr>
                                        <p:cTn id="74" dur="1000" fill="hold"/>
                                        <p:tgtEl>
                                          <p:spTgt spid="2">
                                            <p:txEl>
                                              <p:pRg st="20" end="20"/>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93229"/>
            <a:ext cx="6705600" cy="461665"/>
          </a:xfrm>
          <a:prstGeom prst="rect">
            <a:avLst/>
          </a:prstGeom>
          <a:noFill/>
        </p:spPr>
        <p:txBody>
          <a:bodyPr wrap="square" rtlCol="0">
            <a:spAutoFit/>
          </a:bodyPr>
          <a:lstStyle/>
          <a:p>
            <a:r>
              <a:rPr lang="en-US" sz="2400" b="1" dirty="0" smtClean="0">
                <a:latin typeface="Century" panose="02040604050505020304" pitchFamily="18" charset="0"/>
                <a:cs typeface="Arial" panose="020B0604020202020204" pitchFamily="34" charset="0"/>
              </a:rPr>
              <a:t>2012  -  RIO + 20  - THE FUTURE WE WANT</a:t>
            </a:r>
            <a:endParaRPr lang="en-US" sz="2400" b="1" dirty="0">
              <a:latin typeface="Century" panose="02040604050505020304" pitchFamily="18" charset="0"/>
              <a:cs typeface="Arial" panose="020B0604020202020204" pitchFamily="34" charset="0"/>
            </a:endParaRPr>
          </a:p>
        </p:txBody>
      </p:sp>
      <p:sp>
        <p:nvSpPr>
          <p:cNvPr id="4" name="Rectangle 3"/>
          <p:cNvSpPr/>
          <p:nvPr/>
        </p:nvSpPr>
        <p:spPr>
          <a:xfrm>
            <a:off x="457200" y="1142999"/>
            <a:ext cx="7467600" cy="5201424"/>
          </a:xfrm>
          <a:prstGeom prst="rect">
            <a:avLst/>
          </a:prstGeom>
        </p:spPr>
        <p:txBody>
          <a:bodyPr wrap="square">
            <a:spAutoFit/>
          </a:bodyPr>
          <a:lstStyle/>
          <a:p>
            <a:r>
              <a:rPr lang="en-US" sz="2400" b="1" i="1" dirty="0" smtClean="0">
                <a:latin typeface="Century" panose="02040604050505020304" pitchFamily="18" charset="0"/>
                <a:cs typeface="Arial" panose="020B0604020202020204" pitchFamily="34" charset="0"/>
              </a:rPr>
              <a:t>We </a:t>
            </a:r>
            <a:r>
              <a:rPr lang="en-US" sz="2400" b="1" i="1" dirty="0">
                <a:latin typeface="Century" panose="02040604050505020304" pitchFamily="18" charset="0"/>
                <a:cs typeface="Arial" panose="020B0604020202020204" pitchFamily="34" charset="0"/>
              </a:rPr>
              <a:t>recognize that </a:t>
            </a:r>
            <a:r>
              <a:rPr lang="en-US" sz="2400" b="1" i="1" dirty="0" smtClean="0">
                <a:latin typeface="Century" panose="02040604050505020304" pitchFamily="18" charset="0"/>
                <a:cs typeface="Arial" panose="020B0604020202020204" pitchFamily="34" charset="0"/>
              </a:rPr>
              <a:t>planet </a:t>
            </a:r>
            <a:r>
              <a:rPr lang="en-US" sz="2400" b="1" i="1" dirty="0">
                <a:latin typeface="Century" panose="02040604050505020304" pitchFamily="18" charset="0"/>
                <a:cs typeface="Arial" panose="020B0604020202020204" pitchFamily="34" charset="0"/>
              </a:rPr>
              <a:t>Earth and its ecosystems are our home and that Mother </a:t>
            </a:r>
            <a:r>
              <a:rPr lang="en-US" sz="2400" b="1" i="1" dirty="0" smtClean="0">
                <a:latin typeface="Century" panose="02040604050505020304" pitchFamily="18" charset="0"/>
                <a:cs typeface="Arial" panose="020B0604020202020204" pitchFamily="34" charset="0"/>
              </a:rPr>
              <a:t>Earth is </a:t>
            </a:r>
            <a:r>
              <a:rPr lang="en-US" sz="2400" b="1" i="1" dirty="0">
                <a:latin typeface="Century" panose="02040604050505020304" pitchFamily="18" charset="0"/>
                <a:cs typeface="Arial" panose="020B0604020202020204" pitchFamily="34" charset="0"/>
              </a:rPr>
              <a:t>a common expression in a number of countries and regions and we note that some </a:t>
            </a:r>
            <a:r>
              <a:rPr lang="en-US" sz="2400" b="1" i="1" dirty="0" smtClean="0">
                <a:latin typeface="Century" panose="02040604050505020304" pitchFamily="18" charset="0"/>
                <a:cs typeface="Arial" panose="020B0604020202020204" pitchFamily="34" charset="0"/>
              </a:rPr>
              <a:t>countries recognize </a:t>
            </a:r>
            <a:r>
              <a:rPr lang="en-US" sz="2400" b="1" i="1" dirty="0">
                <a:latin typeface="Century" panose="02040604050505020304" pitchFamily="18" charset="0"/>
                <a:cs typeface="Arial" panose="020B0604020202020204" pitchFamily="34" charset="0"/>
              </a:rPr>
              <a:t>the rights of nature in the context of the promotion of sustainable development. </a:t>
            </a:r>
            <a:endParaRPr lang="en-US" sz="2400" b="1" i="1" dirty="0" smtClean="0">
              <a:latin typeface="Century" panose="02040604050505020304" pitchFamily="18" charset="0"/>
              <a:cs typeface="Arial" panose="020B0604020202020204" pitchFamily="34" charset="0"/>
            </a:endParaRPr>
          </a:p>
          <a:p>
            <a:endParaRPr lang="en-US" sz="2400" b="1" i="1" dirty="0" smtClean="0">
              <a:latin typeface="Century" panose="02040604050505020304" pitchFamily="18" charset="0"/>
              <a:cs typeface="Arial" panose="020B0604020202020204" pitchFamily="34" charset="0"/>
            </a:endParaRPr>
          </a:p>
          <a:p>
            <a:r>
              <a:rPr lang="en-US" sz="2400" b="1" i="1" dirty="0" smtClean="0">
                <a:latin typeface="Century" panose="02040604050505020304" pitchFamily="18" charset="0"/>
                <a:cs typeface="Arial" panose="020B0604020202020204" pitchFamily="34" charset="0"/>
              </a:rPr>
              <a:t>We are </a:t>
            </a:r>
            <a:r>
              <a:rPr lang="en-US" sz="2400" b="1" i="1" dirty="0">
                <a:latin typeface="Century" panose="02040604050505020304" pitchFamily="18" charset="0"/>
                <a:cs typeface="Arial" panose="020B0604020202020204" pitchFamily="34" charset="0"/>
              </a:rPr>
              <a:t>convinced that in order to achieve a just </a:t>
            </a:r>
            <a:r>
              <a:rPr lang="en-US" sz="2400" b="1" i="1" dirty="0" smtClean="0">
                <a:latin typeface="Century" panose="02040604050505020304" pitchFamily="18" charset="0"/>
                <a:cs typeface="Arial" panose="020B0604020202020204" pitchFamily="34" charset="0"/>
              </a:rPr>
              <a:t>   balance  among </a:t>
            </a:r>
            <a:r>
              <a:rPr lang="en-US" sz="2400" b="1" i="1" dirty="0">
                <a:latin typeface="Century" panose="02040604050505020304" pitchFamily="18" charset="0"/>
                <a:cs typeface="Arial" panose="020B0604020202020204" pitchFamily="34" charset="0"/>
              </a:rPr>
              <a:t>the economic, social </a:t>
            </a:r>
            <a:r>
              <a:rPr lang="en-US" sz="2400" b="1" i="1" dirty="0" smtClean="0">
                <a:latin typeface="Century" panose="02040604050505020304" pitchFamily="18" charset="0"/>
                <a:cs typeface="Arial" panose="020B0604020202020204" pitchFamily="34" charset="0"/>
              </a:rPr>
              <a:t>and environmental </a:t>
            </a:r>
            <a:r>
              <a:rPr lang="en-US" sz="2400" b="1" i="1" dirty="0">
                <a:latin typeface="Century" panose="02040604050505020304" pitchFamily="18" charset="0"/>
                <a:cs typeface="Arial" panose="020B0604020202020204" pitchFamily="34" charset="0"/>
              </a:rPr>
              <a:t>needs of present and future generations, it is necessary to promote harmony </a:t>
            </a:r>
            <a:r>
              <a:rPr lang="en-US" sz="2400" b="1" i="1" dirty="0" smtClean="0">
                <a:latin typeface="Century" panose="02040604050505020304" pitchFamily="18" charset="0"/>
                <a:cs typeface="Arial" panose="020B0604020202020204" pitchFamily="34" charset="0"/>
              </a:rPr>
              <a:t>with nature.</a:t>
            </a:r>
          </a:p>
          <a:p>
            <a:endParaRPr lang="en-US" sz="2400" b="1" i="1" dirty="0" smtClean="0">
              <a:latin typeface="Arial" panose="020B0604020202020204" pitchFamily="34" charset="0"/>
              <a:cs typeface="Arial" panose="020B0604020202020204" pitchFamily="34" charset="0"/>
            </a:endParaRPr>
          </a:p>
          <a:p>
            <a:endParaRPr lang="en-US" sz="2000" b="1" i="1" dirty="0">
              <a:latin typeface="Century" panose="02040604050505020304" pitchFamily="18" charset="0"/>
              <a:cs typeface="Arial" panose="020B0604020202020204" pitchFamily="34" charset="0"/>
            </a:endParaRPr>
          </a:p>
        </p:txBody>
      </p:sp>
      <p:pic>
        <p:nvPicPr>
          <p:cNvPr id="5" name="Picture 4" descr="C:\Users\DLC\My Pictures\earth.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a:stretch>
            <a:fillRect/>
          </a:stretch>
        </p:blipFill>
        <p:spPr bwMode="auto">
          <a:xfrm>
            <a:off x="7628962" y="130629"/>
            <a:ext cx="1515038" cy="1645920"/>
          </a:xfrm>
          <a:prstGeom prst="roundRect">
            <a:avLst>
              <a:gd name="adj" fmla="val 8594"/>
            </a:avLst>
          </a:prstGeom>
          <a:solidFill>
            <a:srgbClr val="FFFFFF">
              <a:shade val="85000"/>
            </a:srgbClr>
          </a:solidFill>
          <a:ln>
            <a:noFill/>
          </a:ln>
          <a:effectLst>
            <a:outerShdw blurRad="50800" dist="38100" dir="18900000" algn="bl" rotWithShape="0">
              <a:prstClr val="black">
                <a:alpha val="40000"/>
              </a:prstClr>
            </a:outerShdw>
            <a:reflection blurRad="12700" stA="38000" endPos="28000" dist="5000" dir="5400000" sy="-100000" algn="bl" rotWithShape="0"/>
            <a:softEdge rad="127000"/>
          </a:effectLst>
        </p:spPr>
      </p:pic>
    </p:spTree>
    <p:extLst>
      <p:ext uri="{BB962C8B-B14F-4D97-AF65-F5344CB8AC3E}">
        <p14:creationId xmlns:p14="http://schemas.microsoft.com/office/powerpoint/2010/main" val="3170756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1" y="411993"/>
            <a:ext cx="8337234" cy="830997"/>
          </a:xfrm>
          <a:prstGeom prst="rect">
            <a:avLst/>
          </a:prstGeom>
          <a:noFill/>
        </p:spPr>
        <p:txBody>
          <a:bodyPr wrap="square" rtlCol="0">
            <a:spAutoFit/>
          </a:bodyPr>
          <a:lstStyle/>
          <a:p>
            <a:pPr algn="ctr"/>
            <a:r>
              <a:rPr lang="en-US" sz="2400" b="1" i="1" dirty="0" smtClean="0">
                <a:solidFill>
                  <a:prstClr val="black"/>
                </a:solidFill>
                <a:latin typeface="Arial" panose="020B0604020202020204" pitchFamily="34" charset="0"/>
                <a:cs typeface="Arial" panose="020B0604020202020204" pitchFamily="34" charset="0"/>
              </a:rPr>
              <a:t>Post-2015 Development Agenda </a:t>
            </a:r>
          </a:p>
          <a:p>
            <a:pPr algn="ctr"/>
            <a:r>
              <a:rPr lang="en-US" sz="2400" b="1" i="1" dirty="0" smtClean="0">
                <a:solidFill>
                  <a:prstClr val="black"/>
                </a:solidFill>
                <a:latin typeface="Arial" panose="020B0604020202020204" pitchFamily="34" charset="0"/>
                <a:cs typeface="Arial" panose="020B0604020202020204" pitchFamily="34" charset="0"/>
              </a:rPr>
              <a:t>Sustainable Development Goals</a:t>
            </a:r>
            <a:endParaRPr lang="en-US" sz="2400" b="1" i="1"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381003" y="3581406"/>
            <a:ext cx="6438287" cy="1323439"/>
          </a:xfrm>
          <a:prstGeom prst="rect">
            <a:avLst/>
          </a:prstGeom>
        </p:spPr>
        <p:txBody>
          <a:bodyPr wrap="square">
            <a:spAutoFit/>
          </a:bodyPr>
          <a:lstStyle/>
          <a:p>
            <a:pPr marL="342900" indent="-342900">
              <a:buFont typeface="Wingdings" panose="05000000000000000000" pitchFamily="2" charset="2"/>
              <a:buChar char="Ø"/>
              <a:defRPr sz="1800">
                <a:solidFill>
                  <a:srgbClr val="000000"/>
                </a:solidFill>
              </a:defRPr>
            </a:pPr>
            <a:r>
              <a:rPr lang="en-US" sz="2000" b="1" dirty="0">
                <a:solidFill>
                  <a:srgbClr val="000000"/>
                </a:solidFill>
                <a:latin typeface="Arial" panose="020B0604020202020204" pitchFamily="34" charset="0"/>
                <a:ea typeface="Helvetica"/>
                <a:cs typeface="Arial" panose="020B0604020202020204" pitchFamily="34" charset="0"/>
                <a:sym typeface="Helvetica"/>
              </a:rPr>
              <a:t>a new vision?</a:t>
            </a:r>
          </a:p>
          <a:p>
            <a:pPr marL="342900" indent="-342900">
              <a:buFont typeface="Wingdings" panose="05000000000000000000" pitchFamily="2" charset="2"/>
              <a:buChar char="Ø"/>
              <a:defRPr sz="1800">
                <a:solidFill>
                  <a:srgbClr val="000000"/>
                </a:solidFill>
              </a:defRPr>
            </a:pPr>
            <a:r>
              <a:rPr lang="en-US" sz="2000" b="1" dirty="0">
                <a:solidFill>
                  <a:srgbClr val="000000"/>
                </a:solidFill>
                <a:latin typeface="Arial" panose="020B0604020202020204" pitchFamily="34" charset="0"/>
                <a:ea typeface="Helvetica"/>
                <a:cs typeface="Arial" panose="020B0604020202020204" pitchFamily="34" charset="0"/>
                <a:sym typeface="Helvetica"/>
              </a:rPr>
              <a:t>universal agenda?</a:t>
            </a:r>
          </a:p>
          <a:p>
            <a:pPr marL="342900" indent="-342900">
              <a:buFont typeface="Wingdings" panose="05000000000000000000" pitchFamily="2" charset="2"/>
              <a:buChar char="Ø"/>
              <a:defRPr sz="1800">
                <a:solidFill>
                  <a:srgbClr val="000000"/>
                </a:solidFill>
              </a:defRPr>
            </a:pPr>
            <a:r>
              <a:rPr lang="en-US" sz="2000" b="1" dirty="0">
                <a:solidFill>
                  <a:srgbClr val="000000"/>
                </a:solidFill>
                <a:latin typeface="Arial" panose="020B0604020202020204" pitchFamily="34" charset="0"/>
                <a:ea typeface="Helvetica"/>
                <a:cs typeface="Arial" panose="020B0604020202020204" pitchFamily="34" charset="0"/>
                <a:sym typeface="Helvetica"/>
              </a:rPr>
              <a:t>global partnership?</a:t>
            </a:r>
          </a:p>
          <a:p>
            <a:pPr marL="342900" indent="-342900">
              <a:buFont typeface="Wingdings" panose="05000000000000000000" pitchFamily="2" charset="2"/>
              <a:buChar char="Ø"/>
              <a:defRPr sz="1800">
                <a:solidFill>
                  <a:srgbClr val="000000"/>
                </a:solidFill>
              </a:defRPr>
            </a:pPr>
            <a:r>
              <a:rPr lang="en-US" sz="2000" b="1" dirty="0">
                <a:solidFill>
                  <a:srgbClr val="000000"/>
                </a:solidFill>
                <a:latin typeface="Arial" panose="020B0604020202020204" pitchFamily="34" charset="0"/>
                <a:ea typeface="Helvetica"/>
                <a:cs typeface="Arial" panose="020B0604020202020204" pitchFamily="34" charset="0"/>
                <a:sym typeface="Helvetica"/>
              </a:rPr>
              <a:t>transformative </a:t>
            </a:r>
            <a:r>
              <a:rPr lang="en-US" sz="2000" b="1" dirty="0" smtClean="0">
                <a:solidFill>
                  <a:srgbClr val="000000"/>
                </a:solidFill>
                <a:latin typeface="Arial" panose="020B0604020202020204" pitchFamily="34" charset="0"/>
                <a:ea typeface="Helvetica"/>
                <a:cs typeface="Arial" panose="020B0604020202020204" pitchFamily="34" charset="0"/>
                <a:sym typeface="Helvetica"/>
              </a:rPr>
              <a:t>approach?</a:t>
            </a:r>
            <a:endParaRPr lang="en-US" sz="2000" b="1" dirty="0">
              <a:solidFill>
                <a:srgbClr val="000000"/>
              </a:solidFill>
              <a:latin typeface="Arial" panose="020B0604020202020204" pitchFamily="34" charset="0"/>
              <a:cs typeface="Arial" panose="020B0604020202020204" pitchFamily="34" charset="0"/>
            </a:endParaRPr>
          </a:p>
        </p:txBody>
      </p:sp>
      <p:sp>
        <p:nvSpPr>
          <p:cNvPr id="6" name="Rectangle 5"/>
          <p:cNvSpPr/>
          <p:nvPr/>
        </p:nvSpPr>
        <p:spPr>
          <a:xfrm>
            <a:off x="5486400" y="4572003"/>
            <a:ext cx="3334702" cy="1077218"/>
          </a:xfrm>
          <a:prstGeom prst="rect">
            <a:avLst/>
          </a:prstGeom>
        </p:spPr>
        <p:txBody>
          <a:bodyPr wrap="square">
            <a:spAutoFit/>
          </a:bodyPr>
          <a:lstStyle/>
          <a:p>
            <a:pPr algn="ctr" defTabSz="410751">
              <a:defRPr sz="1800">
                <a:solidFill>
                  <a:srgbClr val="000000"/>
                </a:solidFill>
              </a:defRPr>
            </a:pPr>
            <a:r>
              <a:rPr lang="en-US" sz="1600" b="1" i="1" kern="0" dirty="0">
                <a:solidFill>
                  <a:srgbClr val="000000"/>
                </a:solidFill>
                <a:latin typeface="Georgia" panose="02040502050405020303" pitchFamily="18" charset="0"/>
                <a:cs typeface="Arial" panose="020B0604020202020204" pitchFamily="34" charset="0"/>
                <a:sym typeface="Helvetica Light"/>
              </a:rPr>
              <a:t>“</a:t>
            </a:r>
            <a:r>
              <a:rPr lang="en-US" sz="1600" b="1" i="1" kern="0" dirty="0">
                <a:solidFill>
                  <a:srgbClr val="000000"/>
                </a:solidFill>
                <a:latin typeface="Arial" panose="020B0604020202020204" pitchFamily="34" charset="0"/>
                <a:cs typeface="Arial" panose="020B0604020202020204" pitchFamily="34" charset="0"/>
                <a:sym typeface="Helvetica Light"/>
              </a:rPr>
              <a:t>You cannot solve a problem from the same consciousness that created it.”</a:t>
            </a:r>
          </a:p>
          <a:p>
            <a:pPr algn="ctr" defTabSz="410751">
              <a:defRPr sz="1800">
                <a:solidFill>
                  <a:srgbClr val="000000"/>
                </a:solidFill>
              </a:defRPr>
            </a:pPr>
            <a:r>
              <a:rPr lang="en-US" sz="1600" b="1" i="1" kern="0" dirty="0">
                <a:solidFill>
                  <a:srgbClr val="000000"/>
                </a:solidFill>
                <a:latin typeface="Arial" panose="020B0604020202020204" pitchFamily="34" charset="0"/>
                <a:cs typeface="Arial" panose="020B0604020202020204" pitchFamily="34" charset="0"/>
                <a:sym typeface="Helvetica Light"/>
              </a:rPr>
              <a:t>— Albert Einstein</a:t>
            </a:r>
          </a:p>
        </p:txBody>
      </p:sp>
      <p:sp>
        <p:nvSpPr>
          <p:cNvPr id="7" name="Rectangle 6"/>
          <p:cNvSpPr/>
          <p:nvPr/>
        </p:nvSpPr>
        <p:spPr>
          <a:xfrm>
            <a:off x="304801" y="1448302"/>
            <a:ext cx="6047676" cy="1600438"/>
          </a:xfrm>
          <a:prstGeom prst="rect">
            <a:avLst/>
          </a:prstGeom>
        </p:spPr>
        <p:txBody>
          <a:bodyPr wrap="square">
            <a:spAutoFit/>
          </a:bodyPr>
          <a:lstStyle/>
          <a:p>
            <a:r>
              <a:rPr lang="en-US" sz="2000" b="1" dirty="0">
                <a:solidFill>
                  <a:prstClr val="black"/>
                </a:solidFill>
                <a:latin typeface="Arial" panose="020B0604020202020204" pitchFamily="34" charset="0"/>
                <a:cs typeface="Arial" panose="020B0604020202020204" pitchFamily="34" charset="0"/>
              </a:rPr>
              <a:t>S</a:t>
            </a:r>
            <a:r>
              <a:rPr lang="en-US" sz="2000" b="1" dirty="0" smtClean="0">
                <a:solidFill>
                  <a:prstClr val="black"/>
                </a:solidFill>
                <a:latin typeface="Arial" panose="020B0604020202020204" pitchFamily="34" charset="0"/>
                <a:cs typeface="Arial" panose="020B0604020202020204" pitchFamily="34" charset="0"/>
              </a:rPr>
              <a:t>ustainable </a:t>
            </a:r>
            <a:r>
              <a:rPr lang="en-US" sz="2000" b="1" dirty="0">
                <a:solidFill>
                  <a:prstClr val="black"/>
                </a:solidFill>
                <a:latin typeface="Arial" panose="020B0604020202020204" pitchFamily="34" charset="0"/>
                <a:cs typeface="Arial" panose="020B0604020202020204" pitchFamily="34" charset="0"/>
              </a:rPr>
              <a:t>D</a:t>
            </a:r>
            <a:r>
              <a:rPr lang="en-US" sz="2000" b="1" dirty="0" smtClean="0">
                <a:solidFill>
                  <a:prstClr val="black"/>
                </a:solidFill>
                <a:latin typeface="Arial" panose="020B0604020202020204" pitchFamily="34" charset="0"/>
                <a:cs typeface="Arial" panose="020B0604020202020204" pitchFamily="34" charset="0"/>
              </a:rPr>
              <a:t>evelopment : </a:t>
            </a:r>
          </a:p>
          <a:p>
            <a:r>
              <a:rPr lang="en-US" sz="2000" b="1" dirty="0" smtClean="0">
                <a:solidFill>
                  <a:prstClr val="black"/>
                </a:solidFill>
                <a:latin typeface="Arial" panose="020B0604020202020204" pitchFamily="34" charset="0"/>
                <a:cs typeface="Arial" panose="020B0604020202020204" pitchFamily="34" charset="0"/>
              </a:rPr>
              <a:t>meets the needs of the present generation without compromising the ability of future generations to meet their own needs.   (1987)</a:t>
            </a:r>
          </a:p>
          <a:p>
            <a:endParaRPr lang="en-US" b="1" dirty="0">
              <a:solidFill>
                <a:prstClr val="black"/>
              </a:solidFill>
            </a:endParaRPr>
          </a:p>
        </p:txBody>
      </p:sp>
      <p:pic>
        <p:nvPicPr>
          <p:cNvPr id="8" name="Picture 7" descr="C:\Users\DLC\My Pictures\earth.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a:stretch>
            <a:fillRect/>
          </a:stretch>
        </p:blipFill>
        <p:spPr bwMode="auto">
          <a:xfrm>
            <a:off x="6019800" y="1371600"/>
            <a:ext cx="2801302" cy="2849880"/>
          </a:xfrm>
          <a:prstGeom prst="rect">
            <a:avLst/>
          </a:prstGeom>
          <a:ln>
            <a:noFill/>
          </a:ln>
          <a:effectLst>
            <a:softEdge rad="317500"/>
          </a:effectLst>
        </p:spPr>
      </p:pic>
    </p:spTree>
    <p:extLst>
      <p:ext uri="{BB962C8B-B14F-4D97-AF65-F5344CB8AC3E}">
        <p14:creationId xmlns:p14="http://schemas.microsoft.com/office/powerpoint/2010/main" val="4009053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3" y="457206"/>
            <a:ext cx="7138183" cy="5447645"/>
          </a:xfrm>
          <a:prstGeom prst="rect">
            <a:avLst/>
          </a:prstGeom>
        </p:spPr>
        <p:txBody>
          <a:bodyPr wrap="square">
            <a:spAutoFit/>
          </a:bodyPr>
          <a:lstStyle/>
          <a:p>
            <a:r>
              <a:rPr lang="en-US" sz="2400" b="1" i="1" dirty="0" smtClean="0">
                <a:solidFill>
                  <a:prstClr val="black"/>
                </a:solidFill>
                <a:latin typeface="Arial" panose="020B0604020202020204" pitchFamily="34" charset="0"/>
                <a:cs typeface="Arial" panose="020B0604020202020204" pitchFamily="34" charset="0"/>
              </a:rPr>
              <a:t>Sustainable Development Goals:</a:t>
            </a:r>
          </a:p>
          <a:p>
            <a:endParaRPr lang="en-US" b="1" dirty="0">
              <a:solidFill>
                <a:prstClr val="blac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smtClean="0">
                <a:solidFill>
                  <a:prstClr val="black"/>
                </a:solidFill>
                <a:latin typeface="Arial" panose="020B0604020202020204" pitchFamily="34" charset="0"/>
                <a:cs typeface="Arial" panose="020B0604020202020204" pitchFamily="34" charset="0"/>
              </a:rPr>
              <a:t> End </a:t>
            </a:r>
            <a:r>
              <a:rPr lang="en-US" sz="2000" b="1" dirty="0">
                <a:solidFill>
                  <a:prstClr val="black"/>
                </a:solidFill>
                <a:latin typeface="Arial" panose="020B0604020202020204" pitchFamily="34" charset="0"/>
                <a:cs typeface="Arial" panose="020B0604020202020204" pitchFamily="34" charset="0"/>
              </a:rPr>
              <a:t>poverty / hunger / achieve food security</a:t>
            </a:r>
          </a:p>
          <a:p>
            <a:pPr marL="342900" indent="-342900">
              <a:buFont typeface="Wingdings" panose="05000000000000000000" pitchFamily="2" charset="2"/>
              <a:buChar char="v"/>
            </a:pPr>
            <a:r>
              <a:rPr lang="en-US" sz="2000" b="1" dirty="0" smtClean="0">
                <a:solidFill>
                  <a:prstClr val="black"/>
                </a:solidFill>
                <a:latin typeface="Arial" panose="020B0604020202020204" pitchFamily="34" charset="0"/>
                <a:cs typeface="Arial" panose="020B0604020202020204" pitchFamily="34" charset="0"/>
              </a:rPr>
              <a:t> Ensure </a:t>
            </a:r>
            <a:r>
              <a:rPr lang="en-US" sz="2000" b="1" dirty="0">
                <a:solidFill>
                  <a:prstClr val="black"/>
                </a:solidFill>
                <a:latin typeface="Arial" panose="020B0604020202020204" pitchFamily="34" charset="0"/>
                <a:cs typeface="Arial" panose="020B0604020202020204" pitchFamily="34" charset="0"/>
              </a:rPr>
              <a:t>healthy lives; quality education</a:t>
            </a:r>
          </a:p>
          <a:p>
            <a:pPr marL="342900" indent="-342900">
              <a:buFont typeface="Wingdings" panose="05000000000000000000" pitchFamily="2" charset="2"/>
              <a:buChar char="v"/>
            </a:pPr>
            <a:r>
              <a:rPr lang="en-US" sz="2000" b="1" dirty="0">
                <a:solidFill>
                  <a:prstClr val="black"/>
                </a:solidFill>
                <a:latin typeface="Arial" panose="020B0604020202020204" pitchFamily="34" charset="0"/>
                <a:cs typeface="Arial" panose="020B0604020202020204" pitchFamily="34" charset="0"/>
              </a:rPr>
              <a:t> Gender equality &amp; empower all women and girls</a:t>
            </a:r>
          </a:p>
          <a:p>
            <a:pPr marL="342900" indent="-342900">
              <a:buFont typeface="Wingdings" panose="05000000000000000000" pitchFamily="2" charset="2"/>
              <a:buChar char="v"/>
            </a:pPr>
            <a:r>
              <a:rPr lang="en-US" sz="2000" b="1" dirty="0">
                <a:solidFill>
                  <a:prstClr val="black"/>
                </a:solidFill>
                <a:latin typeface="Arial" panose="020B0604020202020204" pitchFamily="34" charset="0"/>
                <a:cs typeface="Arial" panose="020B0604020202020204" pitchFamily="34" charset="0"/>
              </a:rPr>
              <a:t> Availability/sustainable management of water and </a:t>
            </a:r>
            <a:r>
              <a:rPr lang="en-US" sz="2000" b="1" dirty="0" smtClean="0">
                <a:solidFill>
                  <a:prstClr val="black"/>
                </a:solidFill>
                <a:latin typeface="Arial" panose="020B0604020202020204" pitchFamily="34" charset="0"/>
                <a:cs typeface="Arial" panose="020B0604020202020204" pitchFamily="34" charset="0"/>
              </a:rPr>
              <a:t> sanitation </a:t>
            </a:r>
            <a:r>
              <a:rPr lang="en-US" sz="2000" b="1" dirty="0">
                <a:solidFill>
                  <a:prstClr val="black"/>
                </a:solidFill>
                <a:latin typeface="Arial" panose="020B0604020202020204" pitchFamily="34" charset="0"/>
                <a:cs typeface="Arial" panose="020B0604020202020204" pitchFamily="34" charset="0"/>
              </a:rPr>
              <a:t>for all</a:t>
            </a:r>
          </a:p>
          <a:p>
            <a:pPr marL="342900" indent="-342900">
              <a:buFont typeface="Wingdings" panose="05000000000000000000" pitchFamily="2" charset="2"/>
              <a:buChar char="v"/>
            </a:pPr>
            <a:r>
              <a:rPr lang="en-US" sz="2000" b="1" dirty="0">
                <a:solidFill>
                  <a:prstClr val="black"/>
                </a:solidFill>
                <a:latin typeface="Arial" panose="020B0604020202020204" pitchFamily="34" charset="0"/>
                <a:cs typeface="Arial" panose="020B0604020202020204" pitchFamily="34" charset="0"/>
              </a:rPr>
              <a:t>Reduce inequality within/among countries</a:t>
            </a:r>
          </a:p>
          <a:p>
            <a:pPr marL="342900" indent="-342900">
              <a:buFont typeface="Wingdings" panose="05000000000000000000" pitchFamily="2" charset="2"/>
              <a:buChar char="v"/>
            </a:pPr>
            <a:r>
              <a:rPr lang="en-US" sz="2000" b="1" dirty="0">
                <a:solidFill>
                  <a:prstClr val="black"/>
                </a:solidFill>
                <a:latin typeface="Arial" panose="020B0604020202020204" pitchFamily="34" charset="0"/>
                <a:cs typeface="Arial" panose="020B0604020202020204" pitchFamily="34" charset="0"/>
              </a:rPr>
              <a:t>Ensure sustainable production / consumption</a:t>
            </a:r>
          </a:p>
          <a:p>
            <a:pPr marL="342900" indent="-342900">
              <a:buFont typeface="Wingdings" panose="05000000000000000000" pitchFamily="2" charset="2"/>
              <a:buChar char="v"/>
            </a:pPr>
            <a:r>
              <a:rPr lang="en-US" sz="2000" b="1" dirty="0">
                <a:solidFill>
                  <a:srgbClr val="FF0000"/>
                </a:solidFill>
                <a:latin typeface="Arial" panose="020B0604020202020204" pitchFamily="34" charset="0"/>
                <a:cs typeface="Arial" panose="020B0604020202020204" pitchFamily="34" charset="0"/>
              </a:rPr>
              <a:t>Take urgent action on climate change</a:t>
            </a:r>
          </a:p>
          <a:p>
            <a:pPr marL="342900" indent="-342900">
              <a:buFont typeface="Wingdings" panose="05000000000000000000" pitchFamily="2" charset="2"/>
              <a:buChar char="v"/>
            </a:pPr>
            <a:r>
              <a:rPr lang="en-US" sz="2000" b="1" dirty="0">
                <a:solidFill>
                  <a:prstClr val="black"/>
                </a:solidFill>
                <a:latin typeface="Arial" panose="020B0604020202020204" pitchFamily="34" charset="0"/>
                <a:cs typeface="Arial" panose="020B0604020202020204" pitchFamily="34" charset="0"/>
              </a:rPr>
              <a:t>Promote peaceful / inclusive societies for sustain-</a:t>
            </a:r>
          </a:p>
          <a:p>
            <a:r>
              <a:rPr lang="en-US" sz="2000" b="1" dirty="0">
                <a:solidFill>
                  <a:prstClr val="black"/>
                </a:solidFill>
                <a:latin typeface="Arial" panose="020B0604020202020204" pitchFamily="34" charset="0"/>
                <a:cs typeface="Arial" panose="020B0604020202020204" pitchFamily="34" charset="0"/>
              </a:rPr>
              <a:t>    development, provide access to justice for all, </a:t>
            </a:r>
          </a:p>
          <a:p>
            <a:r>
              <a:rPr lang="en-US" sz="2000" b="1" dirty="0">
                <a:solidFill>
                  <a:prstClr val="black"/>
                </a:solidFill>
                <a:latin typeface="Arial" panose="020B0604020202020204" pitchFamily="34" charset="0"/>
                <a:cs typeface="Arial" panose="020B0604020202020204" pitchFamily="34" charset="0"/>
              </a:rPr>
              <a:t>    build effective, accountable </a:t>
            </a:r>
            <a:r>
              <a:rPr lang="en-US" sz="2000" b="1" dirty="0" smtClean="0">
                <a:solidFill>
                  <a:prstClr val="black"/>
                </a:solidFill>
                <a:latin typeface="Arial" panose="020B0604020202020204" pitchFamily="34" charset="0"/>
                <a:cs typeface="Arial" panose="020B0604020202020204" pitchFamily="34" charset="0"/>
              </a:rPr>
              <a:t>institutions</a:t>
            </a:r>
          </a:p>
          <a:p>
            <a:endParaRPr lang="en-US" sz="2000" b="1" dirty="0">
              <a:solidFill>
                <a:prstClr val="black"/>
              </a:solidFill>
              <a:latin typeface="Arial" panose="020B0604020202020204" pitchFamily="34" charset="0"/>
              <a:cs typeface="Arial" panose="020B0604020202020204" pitchFamily="34" charset="0"/>
            </a:endParaRPr>
          </a:p>
          <a:p>
            <a:endParaRPr lang="en-US" b="1" dirty="0">
              <a:solidFill>
                <a:prstClr val="black"/>
              </a:solidFill>
              <a:latin typeface="Arial" panose="020B0604020202020204" pitchFamily="34" charset="0"/>
              <a:cs typeface="Arial" panose="020B0604020202020204" pitchFamily="34" charset="0"/>
            </a:endParaRPr>
          </a:p>
          <a:p>
            <a:r>
              <a:rPr lang="en-US" sz="2400" b="1" i="1" dirty="0">
                <a:solidFill>
                  <a:prstClr val="black"/>
                </a:solidFill>
                <a:latin typeface="Arial" panose="020B0604020202020204" pitchFamily="34" charset="0"/>
                <a:cs typeface="Arial" panose="020B0604020202020204" pitchFamily="34" charset="0"/>
              </a:rPr>
              <a:t>BUT………POLITICAL WILL</a:t>
            </a:r>
            <a:r>
              <a:rPr lang="en-US" sz="2400" b="1" i="1" dirty="0" smtClean="0">
                <a:solidFill>
                  <a:prstClr val="black"/>
                </a:solidFill>
                <a:latin typeface="Arial" panose="020B0604020202020204" pitchFamily="34" charset="0"/>
                <a:cs typeface="Arial" panose="020B0604020202020204" pitchFamily="34" charset="0"/>
              </a:rPr>
              <a:t>?   BINDING?</a:t>
            </a:r>
          </a:p>
          <a:p>
            <a:r>
              <a:rPr lang="en-US" sz="2400" b="1" i="1" dirty="0" smtClean="0">
                <a:solidFill>
                  <a:prstClr val="black"/>
                </a:solidFill>
                <a:latin typeface="Arial" panose="020B0604020202020204" pitchFamily="34" charset="0"/>
                <a:cs typeface="Arial" panose="020B0604020202020204" pitchFamily="34" charset="0"/>
              </a:rPr>
              <a:t>                                 VOLUNTARY?</a:t>
            </a:r>
            <a:endParaRPr lang="en-US" sz="2400" b="1"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1235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33406"/>
            <a:ext cx="8229600" cy="5632311"/>
          </a:xfrm>
          <a:prstGeom prst="rect">
            <a:avLst/>
          </a:prstGeom>
          <a:noFill/>
        </p:spPr>
        <p:txBody>
          <a:bodyPr wrap="square" rtlCol="0">
            <a:spAutoFit/>
          </a:bodyPr>
          <a:lstStyle/>
          <a:p>
            <a:r>
              <a:rPr lang="en-US" b="1" dirty="0" smtClean="0">
                <a:latin typeface="Arial" pitchFamily="34" charset="0"/>
                <a:cs typeface="Arial" pitchFamily="34" charset="0"/>
              </a:rPr>
              <a:t>Another UN Track – </a:t>
            </a:r>
          </a:p>
          <a:p>
            <a:r>
              <a:rPr lang="en-US" b="1" dirty="0" smtClean="0">
                <a:latin typeface="Arial" pitchFamily="34" charset="0"/>
                <a:cs typeface="Arial" pitchFamily="34" charset="0"/>
              </a:rPr>
              <a:t> </a:t>
            </a:r>
          </a:p>
          <a:p>
            <a:pPr algn="ctr"/>
            <a:r>
              <a:rPr lang="en-US" b="1" dirty="0" smtClean="0">
                <a:latin typeface="Arial" pitchFamily="34" charset="0"/>
                <a:cs typeface="Arial" pitchFamily="34" charset="0"/>
              </a:rPr>
              <a:t> UNITED NATIONS FRAMEWORK CONVENTION ON CLIMATE  CHANGE    1992</a:t>
            </a:r>
          </a:p>
          <a:p>
            <a:r>
              <a:rPr lang="en-US" b="1" i="1" dirty="0" smtClean="0">
                <a:latin typeface="Arial" pitchFamily="34" charset="0"/>
                <a:cs typeface="Arial" pitchFamily="34" charset="0"/>
              </a:rPr>
              <a:t>“At the very heart of the response to climate change, is the need to reduce emissions.” </a:t>
            </a:r>
          </a:p>
          <a:p>
            <a:endParaRPr lang="en-US" b="1" dirty="0" smtClean="0">
              <a:latin typeface="Arial" pitchFamily="34" charset="0"/>
              <a:cs typeface="Arial" pitchFamily="34" charset="0"/>
            </a:endParaRPr>
          </a:p>
          <a:p>
            <a:pPr>
              <a:buFont typeface="Arial" pitchFamily="34" charset="0"/>
              <a:buChar char="•"/>
            </a:pPr>
            <a:r>
              <a:rPr lang="en-US" b="1" dirty="0" smtClean="0">
                <a:latin typeface="Arial" pitchFamily="34" charset="0"/>
                <a:cs typeface="Arial" pitchFamily="34" charset="0"/>
              </a:rPr>
              <a:t> Limit average global temperature increases &amp; resulting climate change</a:t>
            </a:r>
          </a:p>
          <a:p>
            <a:pPr>
              <a:buFont typeface="Arial" pitchFamily="34" charset="0"/>
              <a:buChar char="•"/>
            </a:pPr>
            <a:r>
              <a:rPr lang="en-US" b="1" dirty="0" smtClean="0">
                <a:latin typeface="Arial" pitchFamily="34" charset="0"/>
                <a:cs typeface="Arial" pitchFamily="34" charset="0"/>
              </a:rPr>
              <a:t> 1995  –  realized that emissions provisions inadequate</a:t>
            </a:r>
          </a:p>
          <a:p>
            <a:pPr>
              <a:buFont typeface="Arial" pitchFamily="34" charset="0"/>
              <a:buChar char="•"/>
            </a:pPr>
            <a:r>
              <a:rPr lang="en-US" b="1" dirty="0" smtClean="0">
                <a:latin typeface="Arial" pitchFamily="34" charset="0"/>
                <a:cs typeface="Arial" pitchFamily="34" charset="0"/>
              </a:rPr>
              <a:t> 1997  -  KYOTO PROTOCOL</a:t>
            </a: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CONFERENCE OF THE PARTIES  -  COP</a:t>
            </a:r>
          </a:p>
          <a:p>
            <a:endParaRPr lang="en-US" b="1" dirty="0" smtClean="0">
              <a:latin typeface="Arial" pitchFamily="34" charset="0"/>
              <a:cs typeface="Arial" pitchFamily="34" charset="0"/>
            </a:endParaRPr>
          </a:p>
          <a:p>
            <a:pPr>
              <a:buFont typeface="Arial" pitchFamily="34" charset="0"/>
              <a:buChar char="•"/>
            </a:pPr>
            <a:r>
              <a:rPr lang="en-US" b="1" dirty="0" smtClean="0">
                <a:latin typeface="Arial" pitchFamily="34" charset="0"/>
                <a:cs typeface="Arial" pitchFamily="34" charset="0"/>
              </a:rPr>
              <a:t>  Highest decision-making body of UNFCCC</a:t>
            </a:r>
          </a:p>
          <a:p>
            <a:pPr>
              <a:buFont typeface="Arial" pitchFamily="34" charset="0"/>
              <a:buChar char="•"/>
            </a:pPr>
            <a:r>
              <a:rPr lang="en-US" b="1" dirty="0" smtClean="0">
                <a:latin typeface="Arial" pitchFamily="34" charset="0"/>
                <a:cs typeface="Arial" pitchFamily="34" charset="0"/>
              </a:rPr>
              <a:t>  All states party to the Convention attend</a:t>
            </a:r>
          </a:p>
          <a:p>
            <a:pPr>
              <a:buFont typeface="Arial" pitchFamily="34" charset="0"/>
              <a:buChar char="•"/>
            </a:pPr>
            <a:r>
              <a:rPr lang="en-US" b="1" dirty="0" smtClean="0">
                <a:latin typeface="Arial" pitchFamily="34" charset="0"/>
                <a:cs typeface="Arial" pitchFamily="34" charset="0"/>
              </a:rPr>
              <a:t>  Review and evaluate the implementation of the Convention</a:t>
            </a:r>
          </a:p>
          <a:p>
            <a:pPr>
              <a:buFont typeface="Arial" pitchFamily="34" charset="0"/>
              <a:buChar char="•"/>
            </a:pPr>
            <a:r>
              <a:rPr lang="en-US" b="1" dirty="0" smtClean="0">
                <a:latin typeface="Arial" pitchFamily="34" charset="0"/>
                <a:cs typeface="Arial" pitchFamily="34" charset="0"/>
              </a:rPr>
              <a:t>  Meets yearly  -  venue shifts</a:t>
            </a:r>
          </a:p>
          <a:p>
            <a:pPr>
              <a:buFont typeface="Arial" pitchFamily="34" charset="0"/>
              <a:buChar char="•"/>
            </a:pPr>
            <a:r>
              <a:rPr lang="en-US" b="1" dirty="0" smtClean="0">
                <a:latin typeface="Arial" pitchFamily="34" charset="0"/>
                <a:cs typeface="Arial" pitchFamily="34" charset="0"/>
              </a:rPr>
              <a:t>  COP 21  -  PARIS</a:t>
            </a:r>
            <a:endParaRPr lang="en-US" b="1" dirty="0">
              <a:latin typeface="Arial" pitchFamily="34" charset="0"/>
              <a:cs typeface="Arial" pitchFamily="34" charset="0"/>
            </a:endParaRPr>
          </a:p>
        </p:txBody>
      </p:sp>
      <p:pic>
        <p:nvPicPr>
          <p:cNvPr id="4" name="Picture 3" descr="C:\Users\DLC\My Pictures\earth.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a:stretch>
            <a:fillRect/>
          </a:stretch>
        </p:blipFill>
        <p:spPr bwMode="auto">
          <a:xfrm>
            <a:off x="6781800" y="3048000"/>
            <a:ext cx="2194560" cy="22326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1000"/>
                                        <p:tgtEl>
                                          <p:spTgt spid="3">
                                            <p:txEl>
                                              <p:pRg st="11" end="11"/>
                                            </p:txEl>
                                          </p:spTgt>
                                        </p:tgtEl>
                                      </p:cBhvr>
                                    </p:animEffect>
                                    <p:anim calcmode="lin" valueType="num">
                                      <p:cBhvr>
                                        <p:cTn id="4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Effect transition="in" filter="fade">
                                      <p:cBhvr>
                                        <p:cTn id="53" dur="1000"/>
                                        <p:tgtEl>
                                          <p:spTgt spid="3">
                                            <p:txEl>
                                              <p:pRg st="13" end="13"/>
                                            </p:txEl>
                                          </p:spTgt>
                                        </p:tgtEl>
                                      </p:cBhvr>
                                    </p:animEffect>
                                    <p:anim calcmode="lin" valueType="num">
                                      <p:cBhvr>
                                        <p:cTn id="5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14" end="14"/>
                                            </p:txEl>
                                          </p:spTgt>
                                        </p:tgtEl>
                                        <p:attrNameLst>
                                          <p:attrName>style.visibility</p:attrName>
                                        </p:attrNameLst>
                                      </p:cBhvr>
                                      <p:to>
                                        <p:strVal val="visible"/>
                                      </p:to>
                                    </p:set>
                                    <p:animEffect transition="in" filter="fade">
                                      <p:cBhvr>
                                        <p:cTn id="58" dur="1000"/>
                                        <p:tgtEl>
                                          <p:spTgt spid="3">
                                            <p:txEl>
                                              <p:pRg st="14" end="14"/>
                                            </p:txEl>
                                          </p:spTgt>
                                        </p:tgtEl>
                                      </p:cBhvr>
                                    </p:animEffect>
                                    <p:anim calcmode="lin" valueType="num">
                                      <p:cBhvr>
                                        <p:cTn id="59"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Effect transition="in" filter="fade">
                                      <p:cBhvr>
                                        <p:cTn id="63" dur="1000"/>
                                        <p:tgtEl>
                                          <p:spTgt spid="3">
                                            <p:txEl>
                                              <p:pRg st="15" end="15"/>
                                            </p:txEl>
                                          </p:spTgt>
                                        </p:tgtEl>
                                      </p:cBhvr>
                                    </p:animEffect>
                                    <p:anim calcmode="lin" valueType="num">
                                      <p:cBhvr>
                                        <p:cTn id="64"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xEl>
                                              <p:pRg st="16" end="16"/>
                                            </p:txEl>
                                          </p:spTgt>
                                        </p:tgtEl>
                                        <p:attrNameLst>
                                          <p:attrName>style.visibility</p:attrName>
                                        </p:attrNameLst>
                                      </p:cBhvr>
                                      <p:to>
                                        <p:strVal val="visible"/>
                                      </p:to>
                                    </p:set>
                                    <p:animEffect transition="in" filter="fade">
                                      <p:cBhvr>
                                        <p:cTn id="68" dur="1000"/>
                                        <p:tgtEl>
                                          <p:spTgt spid="3">
                                            <p:txEl>
                                              <p:pRg st="16" end="16"/>
                                            </p:txEl>
                                          </p:spTgt>
                                        </p:tgtEl>
                                      </p:cBhvr>
                                    </p:animEffect>
                                    <p:anim calcmode="lin" valueType="num">
                                      <p:cBhvr>
                                        <p:cTn id="69"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
                                            <p:txEl>
                                              <p:pRg st="17" end="17"/>
                                            </p:txEl>
                                          </p:spTgt>
                                        </p:tgtEl>
                                        <p:attrNameLst>
                                          <p:attrName>style.visibility</p:attrName>
                                        </p:attrNameLst>
                                      </p:cBhvr>
                                      <p:to>
                                        <p:strVal val="visible"/>
                                      </p:to>
                                    </p:set>
                                    <p:animEffect transition="in" filter="fade">
                                      <p:cBhvr>
                                        <p:cTn id="73" dur="1000"/>
                                        <p:tgtEl>
                                          <p:spTgt spid="3">
                                            <p:txEl>
                                              <p:pRg st="17" end="17"/>
                                            </p:txEl>
                                          </p:spTgt>
                                        </p:tgtEl>
                                      </p:cBhvr>
                                    </p:animEffect>
                                    <p:anim calcmode="lin" valueType="num">
                                      <p:cBhvr>
                                        <p:cTn id="74"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7696200" cy="6463308"/>
          </a:xfrm>
          <a:prstGeom prst="rect">
            <a:avLst/>
          </a:prstGeom>
          <a:noFill/>
        </p:spPr>
        <p:txBody>
          <a:bodyPr wrap="square" rtlCol="0">
            <a:spAutoFit/>
          </a:bodyPr>
          <a:lstStyle/>
          <a:p>
            <a:r>
              <a:rPr lang="en-US" b="1" i="1" dirty="0" smtClean="0">
                <a:latin typeface="Arial" pitchFamily="34" charset="0"/>
                <a:cs typeface="Arial" pitchFamily="34" charset="0"/>
              </a:rPr>
              <a:t>What do we need from Paris?</a:t>
            </a:r>
          </a:p>
          <a:p>
            <a:endParaRPr lang="en-US" dirty="0" smtClean="0"/>
          </a:p>
          <a:p>
            <a:pPr>
              <a:buFont typeface="Wingdings" pitchFamily="2" charset="2"/>
              <a:buChar char="v"/>
            </a:pPr>
            <a:r>
              <a:rPr lang="en-US" dirty="0" smtClean="0"/>
              <a:t>Environmentally ambitious agreement   </a:t>
            </a:r>
            <a:r>
              <a:rPr lang="en-US" b="1" dirty="0" smtClean="0"/>
              <a:t>→  LIMIT  INCREASE </a:t>
            </a:r>
            <a:endParaRPr lang="en-US" b="1" dirty="0" smtClean="0">
              <a:latin typeface="Arial" pitchFamily="34" charset="0"/>
              <a:cs typeface="Arial" pitchFamily="34" charset="0"/>
            </a:endParaRPr>
          </a:p>
          <a:p>
            <a:r>
              <a:rPr lang="en-US" b="1" dirty="0" smtClean="0">
                <a:latin typeface="Arial" pitchFamily="34" charset="0"/>
                <a:cs typeface="Arial" pitchFamily="34" charset="0"/>
              </a:rPr>
              <a:t>                           2 / 1.5  DEGREES CELSIUS </a:t>
            </a:r>
          </a:p>
          <a:p>
            <a:pPr>
              <a:buFont typeface="Wingdings" pitchFamily="2" charset="2"/>
              <a:buChar char="v"/>
            </a:pPr>
            <a:endParaRPr lang="en-US" b="1" dirty="0" smtClean="0">
              <a:latin typeface="Arial" pitchFamily="34" charset="0"/>
              <a:cs typeface="Arial" pitchFamily="34" charset="0"/>
            </a:endParaRPr>
          </a:p>
          <a:p>
            <a:pPr>
              <a:buFont typeface="Wingdings" pitchFamily="2" charset="2"/>
              <a:buChar char="v"/>
            </a:pPr>
            <a:r>
              <a:rPr lang="en-US" dirty="0" smtClean="0">
                <a:latin typeface="Arial" pitchFamily="34" charset="0"/>
                <a:cs typeface="Arial" pitchFamily="34" charset="0"/>
              </a:rPr>
              <a:t>Fair &amp; equitable  -  </a:t>
            </a:r>
            <a:r>
              <a:rPr lang="en-US" b="1" dirty="0" smtClean="0">
                <a:latin typeface="Arial" pitchFamily="34" charset="0"/>
                <a:cs typeface="Arial" pitchFamily="34" charset="0"/>
              </a:rPr>
              <a:t>NORTH </a:t>
            </a:r>
            <a:r>
              <a:rPr lang="en-US" dirty="0" smtClean="0">
                <a:latin typeface="Arial" pitchFamily="34" charset="0"/>
                <a:cs typeface="Arial" pitchFamily="34" charset="0"/>
              </a:rPr>
              <a:t>must take the lead</a:t>
            </a:r>
          </a:p>
          <a:p>
            <a:pPr>
              <a:buFont typeface="Wingdings" pitchFamily="2" charset="2"/>
              <a:buChar char="v"/>
            </a:pPr>
            <a:endParaRPr lang="en-US" b="1" dirty="0" smtClean="0">
              <a:latin typeface="Arial" pitchFamily="34" charset="0"/>
              <a:cs typeface="Arial" pitchFamily="34" charset="0"/>
            </a:endParaRPr>
          </a:p>
          <a:p>
            <a:pPr>
              <a:buFont typeface="Wingdings" pitchFamily="2" charset="2"/>
              <a:buChar char="v"/>
            </a:pPr>
            <a:r>
              <a:rPr lang="en-US" b="1" dirty="0" smtClean="0">
                <a:latin typeface="Arial" pitchFamily="34" charset="0"/>
                <a:cs typeface="Arial" pitchFamily="34" charset="0"/>
              </a:rPr>
              <a:t>NORTH resistant  </a:t>
            </a:r>
            <a:r>
              <a:rPr lang="en-US" dirty="0" smtClean="0">
                <a:latin typeface="Arial" pitchFamily="34" charset="0"/>
                <a:cs typeface="Arial" pitchFamily="34" charset="0"/>
              </a:rPr>
              <a:t>-  </a:t>
            </a:r>
          </a:p>
          <a:p>
            <a:pPr marL="285750" indent="-285750">
              <a:buFont typeface="Wingdings" panose="05000000000000000000" pitchFamily="2" charset="2"/>
              <a:buChar char="Ø"/>
            </a:pPr>
            <a:r>
              <a:rPr lang="en-US" dirty="0" smtClean="0">
                <a:latin typeface="Arial" pitchFamily="34" charset="0"/>
                <a:cs typeface="Arial" pitchFamily="34" charset="0"/>
              </a:rPr>
              <a:t>wants same treatment for all  (except LDCs)</a:t>
            </a:r>
            <a:endParaRPr lang="en-US" dirty="0">
              <a:latin typeface="Arial" pitchFamily="34" charset="0"/>
              <a:cs typeface="Arial" pitchFamily="34" charset="0"/>
            </a:endParaRPr>
          </a:p>
          <a:p>
            <a:pPr marL="285750" indent="-285750">
              <a:buFont typeface="Wingdings" panose="05000000000000000000" pitchFamily="2" charset="2"/>
              <a:buChar char="Ø"/>
            </a:pPr>
            <a:r>
              <a:rPr lang="en-US" dirty="0" smtClean="0">
                <a:latin typeface="Arial" pitchFamily="34" charset="0"/>
                <a:cs typeface="Arial" pitchFamily="34" charset="0"/>
              </a:rPr>
              <a:t>New plan – all countries undertake same emissions reduction </a:t>
            </a:r>
          </a:p>
          <a:p>
            <a:r>
              <a:rPr lang="en-US" dirty="0" smtClean="0">
                <a:latin typeface="Arial" pitchFamily="34" charset="0"/>
                <a:cs typeface="Arial" pitchFamily="34" charset="0"/>
              </a:rPr>
              <a:t>                     now – or in future</a:t>
            </a:r>
          </a:p>
          <a:p>
            <a:pPr marL="285750" indent="-285750">
              <a:buFont typeface="Wingdings" panose="05000000000000000000" pitchFamily="2" charset="2"/>
              <a:buChar char="Ø"/>
            </a:pPr>
            <a:r>
              <a:rPr lang="en-US" dirty="0" smtClean="0">
                <a:latin typeface="Arial" pitchFamily="34" charset="0"/>
                <a:cs typeface="Arial" pitchFamily="34" charset="0"/>
              </a:rPr>
              <a:t>Interim – ALL contribute to reduction in present/future emissions –</a:t>
            </a:r>
          </a:p>
          <a:p>
            <a:r>
              <a:rPr lang="en-US" dirty="0">
                <a:latin typeface="Arial" pitchFamily="34" charset="0"/>
                <a:cs typeface="Arial" pitchFamily="34" charset="0"/>
              </a:rPr>
              <a:t> </a:t>
            </a:r>
            <a:r>
              <a:rPr lang="en-US" dirty="0" smtClean="0">
                <a:latin typeface="Arial" pitchFamily="34" charset="0"/>
                <a:cs typeface="Arial" pitchFamily="34" charset="0"/>
              </a:rPr>
              <a:t>                even if do not receive the funds/technology requested</a:t>
            </a:r>
          </a:p>
          <a:p>
            <a:endParaRPr lang="en-US" dirty="0">
              <a:latin typeface="Arial" pitchFamily="34" charset="0"/>
              <a:cs typeface="Arial" pitchFamily="34" charset="0"/>
            </a:endParaRPr>
          </a:p>
          <a:p>
            <a:pPr marL="285750" indent="-285750">
              <a:buFont typeface="Wingdings" panose="05000000000000000000" pitchFamily="2" charset="2"/>
              <a:buChar char="v"/>
            </a:pPr>
            <a:r>
              <a:rPr lang="en-US" b="1" dirty="0" smtClean="0">
                <a:latin typeface="Arial" pitchFamily="34" charset="0"/>
                <a:cs typeface="Arial" pitchFamily="34" charset="0"/>
              </a:rPr>
              <a:t>SOUTH</a:t>
            </a:r>
            <a:r>
              <a:rPr lang="en-US" dirty="0" smtClean="0">
                <a:latin typeface="Arial" pitchFamily="34" charset="0"/>
                <a:cs typeface="Arial" pitchFamily="34" charset="0"/>
              </a:rPr>
              <a:t> – </a:t>
            </a:r>
          </a:p>
          <a:p>
            <a:pPr marL="285750" indent="-285750">
              <a:buFont typeface="Wingdings" panose="05000000000000000000" pitchFamily="2" charset="2"/>
              <a:buChar char="Ø"/>
            </a:pPr>
            <a:r>
              <a:rPr lang="en-US" dirty="0" smtClean="0">
                <a:latin typeface="Arial" pitchFamily="34" charset="0"/>
                <a:cs typeface="Arial" pitchFamily="34" charset="0"/>
              </a:rPr>
              <a:t>this shifts burden of change away from the NORTH…            </a:t>
            </a:r>
          </a:p>
          <a:p>
            <a:r>
              <a:rPr lang="en-US" dirty="0">
                <a:latin typeface="Arial" pitchFamily="34" charset="0"/>
                <a:cs typeface="Arial" pitchFamily="34" charset="0"/>
              </a:rPr>
              <a:t> </a:t>
            </a:r>
            <a:r>
              <a:rPr lang="en-US" dirty="0" smtClean="0">
                <a:latin typeface="Arial" pitchFamily="34" charset="0"/>
                <a:cs typeface="Arial" pitchFamily="34" charset="0"/>
              </a:rPr>
              <a:t>                                 to the SOUTH</a:t>
            </a:r>
          </a:p>
          <a:p>
            <a:pPr marL="285750" indent="-285750">
              <a:buFont typeface="Wingdings" panose="05000000000000000000" pitchFamily="2" charset="2"/>
              <a:buChar char="Ø"/>
            </a:pPr>
            <a:r>
              <a:rPr lang="en-US" dirty="0" smtClean="0">
                <a:latin typeface="Arial" pitchFamily="34" charset="0"/>
                <a:cs typeface="Arial" pitchFamily="34" charset="0"/>
              </a:rPr>
              <a:t>Moving from cheap oil-based energy to renewables is costly</a:t>
            </a:r>
          </a:p>
          <a:p>
            <a:pPr marL="285750" indent="-285750">
              <a:buFont typeface="Wingdings" panose="05000000000000000000" pitchFamily="2" charset="2"/>
              <a:buChar char="Ø"/>
            </a:pPr>
            <a:r>
              <a:rPr lang="en-US" dirty="0" smtClean="0">
                <a:latin typeface="Arial" pitchFamily="34" charset="0"/>
                <a:cs typeface="Arial" pitchFamily="34" charset="0"/>
              </a:rPr>
              <a:t>Who will pay?</a:t>
            </a:r>
          </a:p>
          <a:p>
            <a:pPr marL="285750" indent="-285750">
              <a:buFont typeface="Wingdings" panose="05000000000000000000" pitchFamily="2" charset="2"/>
              <a:buChar char="Ø"/>
            </a:pPr>
            <a:r>
              <a:rPr lang="en-US" dirty="0" smtClean="0">
                <a:latin typeface="Arial" pitchFamily="34" charset="0"/>
                <a:cs typeface="Arial" pitchFamily="34" charset="0"/>
              </a:rPr>
              <a:t>Will development goals be affected?</a:t>
            </a:r>
          </a:p>
          <a:p>
            <a:pPr marL="285750" indent="-285750">
              <a:buFont typeface="Wingdings" panose="05000000000000000000" pitchFamily="2" charset="2"/>
              <a:buChar char="Ø"/>
            </a:pPr>
            <a:r>
              <a:rPr lang="en-US" dirty="0" smtClean="0">
                <a:latin typeface="Arial" pitchFamily="34" charset="0"/>
                <a:cs typeface="Arial" pitchFamily="34" charset="0"/>
              </a:rPr>
              <a:t>What obligations should the SOUTH take on under Paris agreement, if</a:t>
            </a:r>
          </a:p>
          <a:p>
            <a:r>
              <a:rPr lang="en-US" dirty="0">
                <a:latin typeface="Arial" pitchFamily="34" charset="0"/>
                <a:cs typeface="Arial" pitchFamily="34" charset="0"/>
              </a:rPr>
              <a:t> </a:t>
            </a:r>
            <a:r>
              <a:rPr lang="en-US" dirty="0" smtClean="0">
                <a:latin typeface="Arial" pitchFamily="34" charset="0"/>
                <a:cs typeface="Arial" pitchFamily="34" charset="0"/>
              </a:rPr>
              <a:t>        the NORTH does not meet obligations to assist?</a:t>
            </a:r>
          </a:p>
          <a:p>
            <a:endParaRPr lang="en-US" dirty="0" smtClean="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3" y="163289"/>
            <a:ext cx="1736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000"/>
                                        <p:tgtEl>
                                          <p:spTgt spid="2">
                                            <p:txEl>
                                              <p:pRg st="5" end="5"/>
                                            </p:txEl>
                                          </p:spTgt>
                                        </p:tgtEl>
                                      </p:cBhvr>
                                    </p:animEffect>
                                    <p:anim calcmode="lin" valueType="num">
                                      <p:cBhvr>
                                        <p:cTn id="2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1000"/>
                                        <p:tgtEl>
                                          <p:spTgt spid="2">
                                            <p:txEl>
                                              <p:pRg st="7" end="7"/>
                                            </p:txEl>
                                          </p:spTgt>
                                        </p:tgtEl>
                                      </p:cBhvr>
                                    </p:animEffect>
                                    <p:anim calcmode="lin" valueType="num">
                                      <p:cBhvr>
                                        <p:cTn id="3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1000"/>
                                        <p:tgtEl>
                                          <p:spTgt spid="2">
                                            <p:txEl>
                                              <p:pRg st="8" end="8"/>
                                            </p:txEl>
                                          </p:spTgt>
                                        </p:tgtEl>
                                      </p:cBhvr>
                                    </p:animEffect>
                                    <p:anim calcmode="lin" valueType="num">
                                      <p:cBhvr>
                                        <p:cTn id="3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1000"/>
                                        <p:tgtEl>
                                          <p:spTgt spid="2">
                                            <p:txEl>
                                              <p:pRg st="9" end="9"/>
                                            </p:txEl>
                                          </p:spTgt>
                                        </p:tgtEl>
                                      </p:cBhvr>
                                    </p:animEffect>
                                    <p:anim calcmode="lin" valueType="num">
                                      <p:cBhvr>
                                        <p:cTn id="4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Effect transition="in" filter="fade">
                                      <p:cBhvr>
                                        <p:cTn id="48" dur="1000"/>
                                        <p:tgtEl>
                                          <p:spTgt spid="2">
                                            <p:txEl>
                                              <p:pRg st="10" end="10"/>
                                            </p:txEl>
                                          </p:spTgt>
                                        </p:tgtEl>
                                      </p:cBhvr>
                                    </p:animEffect>
                                    <p:anim calcmode="lin" valueType="num">
                                      <p:cBhvr>
                                        <p:cTn id="4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Effect transition="in" filter="fade">
                                      <p:cBhvr>
                                        <p:cTn id="53" dur="1000"/>
                                        <p:tgtEl>
                                          <p:spTgt spid="2">
                                            <p:txEl>
                                              <p:pRg st="11" end="11"/>
                                            </p:txEl>
                                          </p:spTgt>
                                        </p:tgtEl>
                                      </p:cBhvr>
                                    </p:animEffect>
                                    <p:anim calcmode="lin" valueType="num">
                                      <p:cBhvr>
                                        <p:cTn id="54"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
                                            <p:txEl>
                                              <p:pRg st="12" end="12"/>
                                            </p:txEl>
                                          </p:spTgt>
                                        </p:tgtEl>
                                        <p:attrNameLst>
                                          <p:attrName>style.visibility</p:attrName>
                                        </p:attrNameLst>
                                      </p:cBhvr>
                                      <p:to>
                                        <p:strVal val="visible"/>
                                      </p:to>
                                    </p:set>
                                    <p:animEffect transition="in" filter="fade">
                                      <p:cBhvr>
                                        <p:cTn id="58" dur="1000"/>
                                        <p:tgtEl>
                                          <p:spTgt spid="2">
                                            <p:txEl>
                                              <p:pRg st="12" end="12"/>
                                            </p:txEl>
                                          </p:spTgt>
                                        </p:tgtEl>
                                      </p:cBhvr>
                                    </p:animEffect>
                                    <p:anim calcmode="lin" valueType="num">
                                      <p:cBhvr>
                                        <p:cTn id="59"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
                                            <p:txEl>
                                              <p:pRg st="14" end="14"/>
                                            </p:txEl>
                                          </p:spTgt>
                                        </p:tgtEl>
                                        <p:attrNameLst>
                                          <p:attrName>style.visibility</p:attrName>
                                        </p:attrNameLst>
                                      </p:cBhvr>
                                      <p:to>
                                        <p:strVal val="visible"/>
                                      </p:to>
                                    </p:set>
                                    <p:animEffect transition="in" filter="fade">
                                      <p:cBhvr>
                                        <p:cTn id="65" dur="1000"/>
                                        <p:tgtEl>
                                          <p:spTgt spid="2">
                                            <p:txEl>
                                              <p:pRg st="14" end="14"/>
                                            </p:txEl>
                                          </p:spTgt>
                                        </p:tgtEl>
                                      </p:cBhvr>
                                    </p:animEffect>
                                    <p:anim calcmode="lin" valueType="num">
                                      <p:cBhvr>
                                        <p:cTn id="66"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
                                            <p:txEl>
                                              <p:pRg st="15" end="15"/>
                                            </p:txEl>
                                          </p:spTgt>
                                        </p:tgtEl>
                                        <p:attrNameLst>
                                          <p:attrName>style.visibility</p:attrName>
                                        </p:attrNameLst>
                                      </p:cBhvr>
                                      <p:to>
                                        <p:strVal val="visible"/>
                                      </p:to>
                                    </p:set>
                                    <p:animEffect transition="in" filter="fade">
                                      <p:cBhvr>
                                        <p:cTn id="70" dur="1000"/>
                                        <p:tgtEl>
                                          <p:spTgt spid="2">
                                            <p:txEl>
                                              <p:pRg st="15" end="15"/>
                                            </p:txEl>
                                          </p:spTgt>
                                        </p:tgtEl>
                                      </p:cBhvr>
                                    </p:animEffect>
                                    <p:anim calcmode="lin" valueType="num">
                                      <p:cBhvr>
                                        <p:cTn id="71"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
                                            <p:txEl>
                                              <p:pRg st="16" end="16"/>
                                            </p:txEl>
                                          </p:spTgt>
                                        </p:tgtEl>
                                        <p:attrNameLst>
                                          <p:attrName>style.visibility</p:attrName>
                                        </p:attrNameLst>
                                      </p:cBhvr>
                                      <p:to>
                                        <p:strVal val="visible"/>
                                      </p:to>
                                    </p:set>
                                    <p:animEffect transition="in" filter="fade">
                                      <p:cBhvr>
                                        <p:cTn id="75" dur="1000"/>
                                        <p:tgtEl>
                                          <p:spTgt spid="2">
                                            <p:txEl>
                                              <p:pRg st="16" end="16"/>
                                            </p:txEl>
                                          </p:spTgt>
                                        </p:tgtEl>
                                      </p:cBhvr>
                                    </p:animEffect>
                                    <p:anim calcmode="lin" valueType="num">
                                      <p:cBhvr>
                                        <p:cTn id="76"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77" dur="1000" fill="hold"/>
                                        <p:tgtEl>
                                          <p:spTgt spid="2">
                                            <p:txEl>
                                              <p:pRg st="16" end="16"/>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
                                            <p:txEl>
                                              <p:pRg st="17" end="17"/>
                                            </p:txEl>
                                          </p:spTgt>
                                        </p:tgtEl>
                                        <p:attrNameLst>
                                          <p:attrName>style.visibility</p:attrName>
                                        </p:attrNameLst>
                                      </p:cBhvr>
                                      <p:to>
                                        <p:strVal val="visible"/>
                                      </p:to>
                                    </p:set>
                                    <p:animEffect transition="in" filter="fade">
                                      <p:cBhvr>
                                        <p:cTn id="80" dur="1000"/>
                                        <p:tgtEl>
                                          <p:spTgt spid="2">
                                            <p:txEl>
                                              <p:pRg st="17" end="17"/>
                                            </p:txEl>
                                          </p:spTgt>
                                        </p:tgtEl>
                                      </p:cBhvr>
                                    </p:animEffect>
                                    <p:anim calcmode="lin" valueType="num">
                                      <p:cBhvr>
                                        <p:cTn id="81"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17" end="17"/>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
                                            <p:txEl>
                                              <p:pRg st="18" end="18"/>
                                            </p:txEl>
                                          </p:spTgt>
                                        </p:tgtEl>
                                        <p:attrNameLst>
                                          <p:attrName>style.visibility</p:attrName>
                                        </p:attrNameLst>
                                      </p:cBhvr>
                                      <p:to>
                                        <p:strVal val="visible"/>
                                      </p:to>
                                    </p:set>
                                    <p:animEffect transition="in" filter="fade">
                                      <p:cBhvr>
                                        <p:cTn id="85" dur="1000"/>
                                        <p:tgtEl>
                                          <p:spTgt spid="2">
                                            <p:txEl>
                                              <p:pRg st="18" end="18"/>
                                            </p:txEl>
                                          </p:spTgt>
                                        </p:tgtEl>
                                      </p:cBhvr>
                                    </p:animEffect>
                                    <p:anim calcmode="lin" valueType="num">
                                      <p:cBhvr>
                                        <p:cTn id="86"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87" dur="1000" fill="hold"/>
                                        <p:tgtEl>
                                          <p:spTgt spid="2">
                                            <p:txEl>
                                              <p:pRg st="18" end="18"/>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2">
                                            <p:txEl>
                                              <p:pRg st="19" end="19"/>
                                            </p:txEl>
                                          </p:spTgt>
                                        </p:tgtEl>
                                        <p:attrNameLst>
                                          <p:attrName>style.visibility</p:attrName>
                                        </p:attrNameLst>
                                      </p:cBhvr>
                                      <p:to>
                                        <p:strVal val="visible"/>
                                      </p:to>
                                    </p:set>
                                    <p:animEffect transition="in" filter="fade">
                                      <p:cBhvr>
                                        <p:cTn id="90" dur="1000"/>
                                        <p:tgtEl>
                                          <p:spTgt spid="2">
                                            <p:txEl>
                                              <p:pRg st="19" end="19"/>
                                            </p:txEl>
                                          </p:spTgt>
                                        </p:tgtEl>
                                      </p:cBhvr>
                                    </p:animEffect>
                                    <p:anim calcmode="lin" valueType="num">
                                      <p:cBhvr>
                                        <p:cTn id="91" dur="1000" fill="hold"/>
                                        <p:tgtEl>
                                          <p:spTgt spid="2">
                                            <p:txEl>
                                              <p:pRg st="19" end="19"/>
                                            </p:txEl>
                                          </p:spTgt>
                                        </p:tgtEl>
                                        <p:attrNameLst>
                                          <p:attrName>ppt_x</p:attrName>
                                        </p:attrNameLst>
                                      </p:cBhvr>
                                      <p:tavLst>
                                        <p:tav tm="0">
                                          <p:val>
                                            <p:strVal val="#ppt_x"/>
                                          </p:val>
                                        </p:tav>
                                        <p:tav tm="100000">
                                          <p:val>
                                            <p:strVal val="#ppt_x"/>
                                          </p:val>
                                        </p:tav>
                                      </p:tavLst>
                                    </p:anim>
                                    <p:anim calcmode="lin" valueType="num">
                                      <p:cBhvr>
                                        <p:cTn id="92" dur="1000" fill="hold"/>
                                        <p:tgtEl>
                                          <p:spTgt spid="2">
                                            <p:txEl>
                                              <p:pRg st="19" end="19"/>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2">
                                            <p:txEl>
                                              <p:pRg st="20" end="20"/>
                                            </p:txEl>
                                          </p:spTgt>
                                        </p:tgtEl>
                                        <p:attrNameLst>
                                          <p:attrName>style.visibility</p:attrName>
                                        </p:attrNameLst>
                                      </p:cBhvr>
                                      <p:to>
                                        <p:strVal val="visible"/>
                                      </p:to>
                                    </p:set>
                                    <p:animEffect transition="in" filter="fade">
                                      <p:cBhvr>
                                        <p:cTn id="95" dur="1000"/>
                                        <p:tgtEl>
                                          <p:spTgt spid="2">
                                            <p:txEl>
                                              <p:pRg st="20" end="20"/>
                                            </p:txEl>
                                          </p:spTgt>
                                        </p:tgtEl>
                                      </p:cBhvr>
                                    </p:animEffect>
                                    <p:anim calcmode="lin" valueType="num">
                                      <p:cBhvr>
                                        <p:cTn id="96" dur="1000" fill="hold"/>
                                        <p:tgtEl>
                                          <p:spTgt spid="2">
                                            <p:txEl>
                                              <p:pRg st="20" end="20"/>
                                            </p:txEl>
                                          </p:spTgt>
                                        </p:tgtEl>
                                        <p:attrNameLst>
                                          <p:attrName>ppt_x</p:attrName>
                                        </p:attrNameLst>
                                      </p:cBhvr>
                                      <p:tavLst>
                                        <p:tav tm="0">
                                          <p:val>
                                            <p:strVal val="#ppt_x"/>
                                          </p:val>
                                        </p:tav>
                                        <p:tav tm="100000">
                                          <p:val>
                                            <p:strVal val="#ppt_x"/>
                                          </p:val>
                                        </p:tav>
                                      </p:tavLst>
                                    </p:anim>
                                    <p:anim calcmode="lin" valueType="num">
                                      <p:cBhvr>
                                        <p:cTn id="97" dur="1000" fill="hold"/>
                                        <p:tgtEl>
                                          <p:spTgt spid="2">
                                            <p:txEl>
                                              <p:pRg st="20" end="20"/>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2">
                                            <p:txEl>
                                              <p:pRg st="21" end="21"/>
                                            </p:txEl>
                                          </p:spTgt>
                                        </p:tgtEl>
                                        <p:attrNameLst>
                                          <p:attrName>style.visibility</p:attrName>
                                        </p:attrNameLst>
                                      </p:cBhvr>
                                      <p:to>
                                        <p:strVal val="visible"/>
                                      </p:to>
                                    </p:set>
                                    <p:animEffect transition="in" filter="fade">
                                      <p:cBhvr>
                                        <p:cTn id="100" dur="1000"/>
                                        <p:tgtEl>
                                          <p:spTgt spid="2">
                                            <p:txEl>
                                              <p:pRg st="21" end="21"/>
                                            </p:txEl>
                                          </p:spTgt>
                                        </p:tgtEl>
                                      </p:cBhvr>
                                    </p:animEffect>
                                    <p:anim calcmode="lin" valueType="num">
                                      <p:cBhvr>
                                        <p:cTn id="101" dur="1000" fill="hold"/>
                                        <p:tgtEl>
                                          <p:spTgt spid="2">
                                            <p:txEl>
                                              <p:pRg st="21" end="21"/>
                                            </p:txEl>
                                          </p:spTgt>
                                        </p:tgtEl>
                                        <p:attrNameLst>
                                          <p:attrName>ppt_x</p:attrName>
                                        </p:attrNameLst>
                                      </p:cBhvr>
                                      <p:tavLst>
                                        <p:tav tm="0">
                                          <p:val>
                                            <p:strVal val="#ppt_x"/>
                                          </p:val>
                                        </p:tav>
                                        <p:tav tm="100000">
                                          <p:val>
                                            <p:strVal val="#ppt_x"/>
                                          </p:val>
                                        </p:tav>
                                      </p:tavLst>
                                    </p:anim>
                                    <p:anim calcmode="lin" valueType="num">
                                      <p:cBhvr>
                                        <p:cTn id="102" dur="1000" fill="hold"/>
                                        <p:tgtEl>
                                          <p:spTgt spid="2">
                                            <p:txEl>
                                              <p:pRg st="21" end="2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012037"/>
            <a:ext cx="7010400" cy="4247317"/>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FUNDING –</a:t>
            </a:r>
          </a:p>
          <a:p>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b="1" dirty="0" smtClean="0">
                <a:latin typeface="Arial" panose="020B0604020202020204" pitchFamily="34" charset="0"/>
                <a:cs typeface="Arial" panose="020B0604020202020204" pitchFamily="34" charset="0"/>
              </a:rPr>
              <a:t>NORTH</a:t>
            </a:r>
            <a:r>
              <a:rPr lang="en-US" dirty="0" smtClean="0">
                <a:latin typeface="Arial" panose="020B0604020202020204" pitchFamily="34" charset="0"/>
                <a:cs typeface="Arial" panose="020B0604020202020204" pitchFamily="34" charset="0"/>
              </a:rPr>
              <a:t> pledged us$100 billion annually by 2020</a:t>
            </a:r>
          </a:p>
          <a:p>
            <a:pPr marL="285750" indent="-285750">
              <a:buFont typeface="Wingdings" panose="05000000000000000000" pitchFamily="2" charset="2"/>
              <a:buChar char="Ø"/>
            </a:pPr>
            <a:r>
              <a:rPr lang="en-US" b="1" dirty="0" smtClean="0">
                <a:latin typeface="Arial" panose="020B0604020202020204" pitchFamily="34" charset="0"/>
                <a:cs typeface="Arial" panose="020B0604020202020204" pitchFamily="34" charset="0"/>
              </a:rPr>
              <a:t>SOUTH</a:t>
            </a:r>
            <a:r>
              <a:rPr lang="en-US" dirty="0" smtClean="0">
                <a:latin typeface="Arial" panose="020B0604020202020204" pitchFamily="34" charset="0"/>
                <a:cs typeface="Arial" panose="020B0604020202020204" pitchFamily="34" charset="0"/>
              </a:rPr>
              <a:t> wants firm commitment in Paris and a road-map on how</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this goal will be reached</a:t>
            </a:r>
          </a:p>
          <a:p>
            <a:pPr marL="285750" indent="-285750">
              <a:buFont typeface="Wingdings" panose="05000000000000000000" pitchFamily="2" charset="2"/>
              <a:buChar char="Ø"/>
            </a:pPr>
            <a:r>
              <a:rPr lang="en-US" b="1" dirty="0" smtClean="0">
                <a:latin typeface="Arial" panose="020B0604020202020204" pitchFamily="34" charset="0"/>
                <a:cs typeface="Arial" panose="020B0604020202020204" pitchFamily="34" charset="0"/>
              </a:rPr>
              <a:t>NORTH</a:t>
            </a:r>
            <a:r>
              <a:rPr lang="en-US" dirty="0" smtClean="0">
                <a:latin typeface="Arial" panose="020B0604020202020204" pitchFamily="34" charset="0"/>
                <a:cs typeface="Arial" panose="020B0604020202020204" pitchFamily="34" charset="0"/>
              </a:rPr>
              <a:t> resistant</a:t>
            </a: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LEGALLY BINDING?</a:t>
            </a: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Will it be a protocol…another legally binding agreement…or an</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outcome with legal force?  ( COP 17 – DURBAN )</a:t>
            </a: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Will there be any real accountability?</a:t>
            </a: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Is there the necessary political will?</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3" y="228603"/>
            <a:ext cx="1736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196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1000"/>
                                        <p:tgtEl>
                                          <p:spTgt spid="2">
                                            <p:txEl>
                                              <p:pRg st="8" end="8"/>
                                            </p:txEl>
                                          </p:spTgt>
                                        </p:tgtEl>
                                      </p:cBhvr>
                                    </p:animEffect>
                                    <p:anim calcmode="lin" valueType="num">
                                      <p:cBhvr>
                                        <p:cTn id="3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fade">
                                      <p:cBhvr>
                                        <p:cTn id="39" dur="1000"/>
                                        <p:tgtEl>
                                          <p:spTgt spid="2">
                                            <p:txEl>
                                              <p:pRg st="9" end="9"/>
                                            </p:txEl>
                                          </p:spTgt>
                                        </p:tgtEl>
                                      </p:cBhvr>
                                    </p:animEffect>
                                    <p:anim calcmode="lin" valueType="num">
                                      <p:cBhvr>
                                        <p:cTn id="4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fade">
                                      <p:cBhvr>
                                        <p:cTn id="44" dur="1000"/>
                                        <p:tgtEl>
                                          <p:spTgt spid="2">
                                            <p:txEl>
                                              <p:pRg st="10" end="10"/>
                                            </p:txEl>
                                          </p:spTgt>
                                        </p:tgtEl>
                                      </p:cBhvr>
                                    </p:animEffect>
                                    <p:anim calcmode="lin" valueType="num">
                                      <p:cBhvr>
                                        <p:cTn id="4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Effect transition="in" filter="fade">
                                      <p:cBhvr>
                                        <p:cTn id="49" dur="1000"/>
                                        <p:tgtEl>
                                          <p:spTgt spid="2">
                                            <p:txEl>
                                              <p:pRg st="11" end="11"/>
                                            </p:txEl>
                                          </p:spTgt>
                                        </p:tgtEl>
                                      </p:cBhvr>
                                    </p:animEffect>
                                    <p:anim calcmode="lin" valueType="num">
                                      <p:cBhvr>
                                        <p:cTn id="5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12" end="12"/>
                                            </p:txEl>
                                          </p:spTgt>
                                        </p:tgtEl>
                                        <p:attrNameLst>
                                          <p:attrName>style.visibility</p:attrName>
                                        </p:attrNameLst>
                                      </p:cBhvr>
                                      <p:to>
                                        <p:strVal val="visible"/>
                                      </p:to>
                                    </p:set>
                                    <p:animEffect transition="in" filter="fade">
                                      <p:cBhvr>
                                        <p:cTn id="54" dur="1000"/>
                                        <p:tgtEl>
                                          <p:spTgt spid="2">
                                            <p:txEl>
                                              <p:pRg st="12" end="12"/>
                                            </p:txEl>
                                          </p:spTgt>
                                        </p:tgtEl>
                                      </p:cBhvr>
                                    </p:animEffect>
                                    <p:anim calcmode="lin" valueType="num">
                                      <p:cBhvr>
                                        <p:cTn id="55"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3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2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1211</TotalTime>
  <Words>1446</Words>
  <Application>Microsoft Macintosh PowerPoint</Application>
  <PresentationFormat>On-screen Show (4:3)</PresentationFormat>
  <Paragraphs>232</Paragraphs>
  <Slides>23</Slides>
  <Notes>11</Notes>
  <HiddenSlides>0</HiddenSlides>
  <MMClips>1</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Trek</vt:lpstr>
      <vt:lpstr>1_Trek</vt:lpstr>
      <vt:lpstr>3_Trek</vt:lpstr>
      <vt:lpstr>21_Trek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These are the first two international ETHICS tribunals on the Rights of Mother Earth</vt:lpstr>
      <vt:lpstr>Cases to be heard: Co-violations of Environmental and Human Rights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 2015 AND COUNTING…..</dc:title>
  <dc:creator>DLC</dc:creator>
  <cp:lastModifiedBy>Patricia Farrell, OP</cp:lastModifiedBy>
  <cp:revision>96</cp:revision>
  <cp:lastPrinted>2015-09-28T14:48:49Z</cp:lastPrinted>
  <dcterms:created xsi:type="dcterms:W3CDTF">2015-09-21T15:52:59Z</dcterms:created>
  <dcterms:modified xsi:type="dcterms:W3CDTF">2015-10-03T19:00:23Z</dcterms:modified>
</cp:coreProperties>
</file>